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19" r:id="rId2"/>
    <p:sldMasterId id="2147483750" r:id="rId3"/>
    <p:sldMasterId id="2147483838" r:id="rId4"/>
    <p:sldMasterId id="2147483850" r:id="rId5"/>
  </p:sldMasterIdLst>
  <p:notesMasterIdLst>
    <p:notesMasterId r:id="rId38"/>
  </p:notesMasterIdLst>
  <p:handoutMasterIdLst>
    <p:handoutMasterId r:id="rId39"/>
  </p:handoutMasterIdLst>
  <p:sldIdLst>
    <p:sldId id="2501" r:id="rId6"/>
    <p:sldId id="3196" r:id="rId7"/>
    <p:sldId id="3192" r:id="rId8"/>
    <p:sldId id="3193" r:id="rId9"/>
    <p:sldId id="3147" r:id="rId10"/>
    <p:sldId id="3198" r:id="rId11"/>
    <p:sldId id="3153" r:id="rId12"/>
    <p:sldId id="3195" r:id="rId13"/>
    <p:sldId id="3194" r:id="rId14"/>
    <p:sldId id="3212" r:id="rId15"/>
    <p:sldId id="3197" r:id="rId16"/>
    <p:sldId id="3199" r:id="rId17"/>
    <p:sldId id="2079" r:id="rId18"/>
    <p:sldId id="2278" r:id="rId19"/>
    <p:sldId id="2075" r:id="rId20"/>
    <p:sldId id="2078" r:id="rId21"/>
    <p:sldId id="3200" r:id="rId22"/>
    <p:sldId id="3201" r:id="rId23"/>
    <p:sldId id="3202" r:id="rId24"/>
    <p:sldId id="3203" r:id="rId25"/>
    <p:sldId id="3205" r:id="rId26"/>
    <p:sldId id="3204" r:id="rId27"/>
    <p:sldId id="1853" r:id="rId28"/>
    <p:sldId id="3206" r:id="rId29"/>
    <p:sldId id="3207" r:id="rId30"/>
    <p:sldId id="3208" r:id="rId31"/>
    <p:sldId id="3181" r:id="rId32"/>
    <p:sldId id="3182" r:id="rId33"/>
    <p:sldId id="3209" r:id="rId34"/>
    <p:sldId id="3210" r:id="rId35"/>
    <p:sldId id="3211" r:id="rId36"/>
    <p:sldId id="3159" r:id="rId3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yu onishi" initials="" lastIdx="19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B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68" autoAdjust="0"/>
    <p:restoredTop sz="95135" autoAdjust="0"/>
  </p:normalViewPr>
  <p:slideViewPr>
    <p:cSldViewPr>
      <p:cViewPr varScale="1">
        <p:scale>
          <a:sx n="71" d="100"/>
          <a:sy n="71" d="100"/>
        </p:scale>
        <p:origin x="156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43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1-22T07:58:36.268" idx="13">
    <p:pos x="6000" y="0"/>
    <p:text>表紙
https://gyazo.com/d69baf58ea9126dfb38c1185cb1fee51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1-23T09:51:28.466" idx="195">
    <p:pos x="6000" y="0"/>
    <p:text>クッション1
（自由ページ）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9A068-2A7C-4681-935C-026CC817618F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1899F-0094-46E2-B90A-4F090A4A01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9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DA1F82-3C6C-49BC-B782-CB4BED7B6435}" type="datetimeFigureOut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A47F8-2942-42A8-9FC5-16F5CBF31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083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67E74635-825F-4B92-F284-C5421276C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92BF643B-48ED-FF90-ED2C-E9EDB5193E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6F157E0-24C2-8B2F-69E1-BE169DD611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60266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4C886FB1-2D80-2C0A-AD2A-16FBB86BE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6F95F4A3-8D76-B082-1FFF-454F60A3FD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974DFA9C-26C1-A6D4-C2F2-D17D22E420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52517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75DAC48D-9584-A10D-295C-DAFAEE626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69AF01D1-2894-1F21-E992-665EC8EE6A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521BEE03-4A9E-E3D8-16FF-DB57527CCA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11765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BBA70184-FEC3-75A3-6A81-11E750173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9DB10795-F6FF-1805-6E65-3EAE5BB0A9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84B70924-180B-A35F-5FAD-406F80790B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47931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FF5A0529-75B8-CADF-AC3E-46EB599CF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D38D85CF-37D2-754B-AD0E-5ED4695BAB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9D5F7E2A-F83F-CABE-1334-895B8AE543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27816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1833B056-2F44-DCBC-999C-F745E8951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2ACA376F-1FB0-B5E1-A0F5-5F71289983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8619B522-AB36-7066-D65B-4B8B601BBD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69042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A881E148-6C8A-CA2B-FEF2-D83CED951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1B407442-2BE9-DEBD-9BCC-63443DA198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A83ABD94-0F4A-F356-1C34-996545346B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0909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C795E608-E51C-C739-0899-8EE9105F9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BDDAA63A-8B41-0F66-F0BA-6493411EF8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30280675-497F-97A8-EC8A-44F5026360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16106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19694D5F-7742-28B0-CB80-3EC81B487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F1DD0CFA-6F18-F6BD-0315-D7DE9D5CB9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5C41FF9B-12C1-2956-7299-F2534DB240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95514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47F6FA55-E6DF-89F7-6B57-C6257470C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A3D21B04-0C87-AADA-114B-0AC89C248B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07CB6C65-91B7-8012-5CC4-69701C4F87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91610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B45F622F-CD18-4733-FFE5-2C21F6A1B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B0EBC21D-5E54-0B8B-5E18-3E522A67A4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7417BEF1-7802-8266-3EC5-0DF42607C3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5515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289D7A5C-C86F-B12D-442E-C7C888C63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31FC11C4-8A99-669E-F1F1-769CF8AFA1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17EBE005-EE62-7E20-B2A5-7E4C716464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86879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52414C8B-CAF3-AD47-B7D5-2E602F59D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C2116CC8-2311-5952-C4E1-8563A13BA7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CDA5741C-7411-1502-5E88-2D587EBB37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9379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288F6B53-17DF-A81B-50DF-58BA30E13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1754D4BE-EDBF-8829-9212-F5EC2918D0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6AEAD66B-56D8-0B41-1BB8-A20B9CC6C7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33768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65750094-4F28-D1BD-820B-724773A69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B67D0B4F-4BE3-B7F5-0F85-6744F9C2D3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3A3662CD-0E33-30EF-5495-C2B7119C57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96076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A93DEB80-A880-E959-B85A-240E5F565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4D5FBBA4-226C-F42A-A041-F22F9503AF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080ADBC2-62A3-D86B-E3BA-BC980B894B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76327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56709F11-7FA7-C9F0-8459-F1F08CACD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4F4736CB-81BD-C19F-C5A5-37358BA117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E60F87DF-30C8-F34E-EBDB-3B1C4CCA49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28135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EFB9CD54-7ABD-B763-8D73-AB4CFA5F2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7C7AF510-3216-167E-252E-348690460F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5D5C3AAF-CD13-5E37-B2B1-268904A2CD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04185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>
          <a:extLst>
            <a:ext uri="{FF2B5EF4-FFF2-40B4-BE49-F238E27FC236}">
              <a16:creationId xmlns:a16="http://schemas.microsoft.com/office/drawing/2014/main" id="{2079FD04-24F2-9352-C183-819913E3B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664e896501_0_212:notes">
            <a:extLst>
              <a:ext uri="{FF2B5EF4-FFF2-40B4-BE49-F238E27FC236}">
                <a16:creationId xmlns:a16="http://schemas.microsoft.com/office/drawing/2014/main" id="{EA46E235-7EEE-B35D-AAD1-F73D8B8D5F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664e896501_0_212:notes">
            <a:extLst>
              <a:ext uri="{FF2B5EF4-FFF2-40B4-BE49-F238E27FC236}">
                <a16:creationId xmlns:a16="http://schemas.microsoft.com/office/drawing/2014/main" id="{F60353A2-99A3-386D-2A8C-580A8D4820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23054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B82EF28E-1DB9-5285-0DD6-44CBDA2AE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799FCE2A-D844-D904-C8CB-9D19A70390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F7B5A057-7FED-20A4-02EB-5D63FAB297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6763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A09D973F-7D36-3592-61C8-F6732A5C8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09D3B2FD-F56E-F3ED-3977-6DE8065B43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41CED59C-CD9D-0455-89B8-2B55213EF5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847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4516DA34-C546-D4D2-D50D-4069EB41F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ABA282AA-5409-2B0B-763B-47A4ACC7DC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22D10787-1185-BFCC-0164-D4E207ABF3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141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CCE5DD36-7D59-5E47-5313-7E7C20CE2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C2DE59E8-FBD6-A3F7-3EEA-ABACDD0E15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74492525-179B-FB1B-FE21-ED67840BB3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4375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626A731E-2FA9-0EC6-247D-6FF837B1A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355A06DE-D833-50F2-1407-8AEA68B02F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892890A2-4D32-8A21-0113-9886AEEF45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66826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99D89682-04AF-5928-4D13-B8723545E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75B5EA4D-C3B9-3A24-374F-32ECAB16DFF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C0698BEC-B60F-0161-F900-612051086B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9085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29D5E0D5-35A9-9D85-9AF3-976973CCE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b245b9e336_0_109:notes">
            <a:extLst>
              <a:ext uri="{FF2B5EF4-FFF2-40B4-BE49-F238E27FC236}">
                <a16:creationId xmlns:a16="http://schemas.microsoft.com/office/drawing/2014/main" id="{6BA7A507-0600-B0B0-7B5D-2A2D5D0069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b245b9e336_0_109:notes">
            <a:extLst>
              <a:ext uri="{FF2B5EF4-FFF2-40B4-BE49-F238E27FC236}">
                <a16:creationId xmlns:a16="http://schemas.microsoft.com/office/drawing/2014/main" id="{CE63CE78-3E2B-29D5-7E36-E20E0CDFBE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9895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052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2400" b="1">
                <a:solidFill>
                  <a:schemeClr val="bg1"/>
                </a:solidFill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 dirty="0"/>
          </a:p>
        </p:txBody>
      </p:sp>
    </p:spTree>
    <p:extLst>
      <p:ext uri="{BB962C8B-B14F-4D97-AF65-F5344CB8AC3E}">
        <p14:creationId xmlns:p14="http://schemas.microsoft.com/office/powerpoint/2010/main" val="97623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426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679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0064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76935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0316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9729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0426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3074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16013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25154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82251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5586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45026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3491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66ABD8A-6F05-4BAE-B057-C5549381BEBA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24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4DD49B9-5AEE-4032-B42C-A7DE98B33692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2545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F1DB4D-37CE-4D31-8CA3-85FCD91BA367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810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EAFC-6782-4D50-91E8-C688DC7EF96B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798776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0F4E-A71D-4147-AEE5-080CB452F4D9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556462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4254E4-E190-4452-B3BB-EB3B63BBE276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07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77170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B40E-61A1-44E7-9734-7B8927AE06DD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763464" cy="521208"/>
          </a:xfrm>
        </p:spPr>
        <p:txBody>
          <a:bodyPr/>
          <a:lstStyle/>
          <a:p>
            <a:fld id="{631E6CA6-317D-4F99-8125-60F0845781F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4802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ー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ー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96D0F0-198E-4805-8045-A53D24423953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3" name="フッター プレースホルダー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1863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7EB30C-BAAF-467A-8EAF-C7FEAEBF2EAD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948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61946-7003-441F-AB07-6171EF2EE1B9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556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9896-75E3-4B63-9B36-78C3DF602345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6CA6-317D-4F99-8125-60F0845781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2268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1"/>
            <a:ext cx="6172200" cy="1894363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3"/>
            <a:ext cx="6172200" cy="1371601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161" indent="0" algn="ctr">
              <a:buNone/>
            </a:lvl2pPr>
            <a:lvl3pPr marL="914322" indent="0" algn="ctr">
              <a:buNone/>
            </a:lvl3pPr>
            <a:lvl4pPr marL="1371481" indent="0" algn="ctr">
              <a:buNone/>
            </a:lvl4pPr>
            <a:lvl5pPr marL="1828642" indent="0" algn="ctr">
              <a:buNone/>
            </a:lvl5pPr>
            <a:lvl6pPr marL="2285802" indent="0" algn="ctr">
              <a:buNone/>
            </a:lvl6pPr>
            <a:lvl7pPr marL="2742963" indent="0" algn="ctr">
              <a:buNone/>
            </a:lvl7pPr>
            <a:lvl8pPr marL="3200124" indent="0" algn="ctr">
              <a:buNone/>
            </a:lvl8pPr>
            <a:lvl9pPr marL="3657283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8"/>
            <a:ext cx="2286000" cy="381001"/>
          </a:xfrm>
        </p:spPr>
        <p:txBody>
          <a:bodyPr/>
          <a:lstStyle/>
          <a:p>
            <a:pPr eaLnBrk="1" latinLnBrk="0" hangingPunct="1"/>
            <a:fld id="{7F42DC4A-8E79-4050-A6E9-1446C7159B0F}" type="datetime1">
              <a:rPr lang="en-US" altLang="ja-JP" smtClean="0"/>
              <a:t>5/29/2025</a:t>
            </a:fld>
            <a:endParaRPr lang="en-US" dirty="0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8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1" y="1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7" y="1"/>
            <a:ext cx="104663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1" y="1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1" y="1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1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1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3" y="1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1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1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1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1" y="1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599" y="3429000"/>
            <a:ext cx="1295401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3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1" cy="274321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799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3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944731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57199" y="1600201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0F377D7A-9191-40CF-A883-1BCE0FF86818}" type="datetime1">
              <a:rPr lang="en-US" altLang="ja-JP" smtClean="0"/>
              <a:t>5/29/2025</a:t>
            </a:fld>
            <a:endParaRPr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917614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1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1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1"/>
          </a:xfrm>
        </p:spPr>
        <p:txBody>
          <a:bodyPr/>
          <a:lstStyle/>
          <a:p>
            <a:pPr eaLnBrk="1" latinLnBrk="0" hangingPunct="1"/>
            <a:fld id="{6A901B15-1072-4A87-8317-9700885C6035}" type="datetime1">
              <a:rPr lang="en-US" altLang="ja-JP" smtClean="0"/>
              <a:t>5/29/2025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1" y="1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7" y="1"/>
            <a:ext cx="104663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1" y="1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1" y="1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1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1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3" y="1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1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1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1" y="1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599" y="3429000"/>
            <a:ext cx="1295401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3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1" cy="274321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1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1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3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636371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52AF923-61A7-4378-BCE5-33CB97D87406}" type="datetime1">
              <a:rPr lang="en-US" altLang="ja-JP" smtClean="0"/>
              <a:t>5/29/2025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457201" y="1600201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270248" y="1600201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970220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86171B6-EA91-41F7-A45D-D8EF22C9A536}" type="datetime1">
              <a:rPr lang="en-US" altLang="ja-JP" smtClean="0"/>
              <a:t>5/29/2025</a:t>
            </a:fld>
            <a:endParaRPr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57201" y="2362201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4371975" y="2362201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"/>
          </p:nvPr>
        </p:nvSpPr>
        <p:spPr>
          <a:xfrm>
            <a:off x="457201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00537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04231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2B8D1735-BEE7-464E-B7EE-7C0503326A76}" type="datetime1">
              <a:rPr lang="en-US" altLang="ja-JP" smtClean="0"/>
              <a:t>5/29/2025</a:t>
            </a:fld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974659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5AD28F2-3814-4C5F-A2EA-8E30EE9E5DF3}" type="datetime1">
              <a:rPr lang="en-US" altLang="ja-JP" smtClean="0"/>
              <a:t>5/29/2025</a:t>
            </a:fld>
            <a:endParaRPr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763464" cy="521209"/>
          </a:xfrm>
        </p:spPr>
        <p:txBody>
          <a:bodyPr/>
          <a:lstStyle>
            <a:lvl1pPr>
              <a:defRPr sz="2400"/>
            </a:lvl1pPr>
          </a:lstStyle>
          <a:p>
            <a:fld id="{2BBB5E19-F10A-4C2F-BF6F-11C513378A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1549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2999" y="1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1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812280" y="274321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100"/>
            </a:lvl1pPr>
            <a:lvl2pPr>
              <a:buNone/>
              <a:defRPr sz="11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1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1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1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1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1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9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ー 17"/>
          <p:cNvSpPr>
            <a:spLocks noGrp="1"/>
          </p:cNvSpPr>
          <p:nvPr>
            <p:ph sz="quarter" idx="1"/>
          </p:nvPr>
        </p:nvSpPr>
        <p:spPr>
          <a:xfrm>
            <a:off x="304801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ー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A807C1B-20BC-4358-9318-0A72DA8E04DB}" type="datetime1">
              <a:rPr lang="en-US" altLang="ja-JP" smtClean="0"/>
              <a:t>5/29/2025</a:t>
            </a:fld>
            <a:endParaRPr lang="en-US" dirty="0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3" name="フッター プレースホルダー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390230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2999" y="1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9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1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0" y="1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765798" y="264794"/>
            <a:ext cx="1524000" cy="4956048"/>
          </a:xfrm>
        </p:spPr>
        <p:txBody>
          <a:bodyPr rot="0" spcFirstLastPara="0" vertOverflow="overflow" horzOverflow="overflow" vert="horz" wrap="square" lIns="91432" tIns="45715" rIns="91432" bIns="45715" numCol="1" spcCol="274296" rtlCol="0" fromWordArt="0" anchor="t" anchorCtr="0" forceAA="0" compatLnSpc="1">
            <a:normAutofit/>
          </a:bodyPr>
          <a:lstStyle>
            <a:lvl1pPr marL="0" indent="0">
              <a:spcBef>
                <a:spcPts val="99"/>
              </a:spcBef>
              <a:spcAft>
                <a:spcPts val="400"/>
              </a:spcAft>
              <a:buFontTx/>
              <a:buNone/>
              <a:defRPr sz="11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1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1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1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1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1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 dirty="0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CFF46535-752E-4413-96CF-00050FC2B1EE}" type="datetime1">
              <a:rPr lang="en-US" altLang="ja-JP" smtClean="0"/>
              <a:t>5/29/2025</a:t>
            </a:fld>
            <a:endParaRPr lang="en-US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399921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A89AF74-8A33-47AF-9855-79A563D423F9}" type="datetime1">
              <a:rPr lang="en-US" altLang="ja-JP" smtClean="0"/>
              <a:t>5/29/2025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0308002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676400" cy="5851526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1" y="274639"/>
            <a:ext cx="6019799" cy="5851526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AAA8EBC-B5DE-4CB3-BE90-8CF019BE7DA8}" type="datetime1">
              <a:rPr lang="en-US" altLang="ja-JP" smtClean="0"/>
              <a:t>5/29/2025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53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7781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269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09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0281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2271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67544" y="1917928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283600" y="624144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2400" b="1">
                <a:solidFill>
                  <a:schemeClr val="bg1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 dirty="0"/>
          </a:p>
        </p:txBody>
      </p:sp>
    </p:spTree>
    <p:extLst>
      <p:ext uri="{BB962C8B-B14F-4D97-AF65-F5344CB8AC3E}">
        <p14:creationId xmlns:p14="http://schemas.microsoft.com/office/powerpoint/2010/main" val="40720398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メイリオ" panose="020B0604030504040204" pitchFamily="50" charset="-128"/>
          <a:ea typeface="メイリオ" panose="020B0604030504040204" pitchFamily="50" charset="-128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メイリオ" panose="020B0604030504040204" pitchFamily="50" charset="-128"/>
          <a:ea typeface="メイリオ" panose="020B0604030504040204" pitchFamily="50" charset="-128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559684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20" r:id="rId1"/>
    <p:sldLayoutId id="2147483724" r:id="rId2"/>
    <p:sldLayoutId id="2147483725" r:id="rId3"/>
    <p:sldLayoutId id="2147483726" r:id="rId4"/>
    <p:sldLayoutId id="2147483727" r:id="rId5"/>
    <p:sldLayoutId id="2147483728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2983267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9635935-8BFD-4CCF-9F7F-C537237D9C5C}" type="datetime1">
              <a:rPr kumimoji="1" lang="ja-JP" altLang="en-US" smtClean="0"/>
              <a:t>2025/5/29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2400" b="1">
                <a:solidFill>
                  <a:srgbClr val="FFFFFF"/>
                </a:solidFill>
              </a:defRPr>
            </a:lvl1pPr>
          </a:lstStyle>
          <a:p>
            <a:fld id="{631E6CA6-317D-4F99-8125-60F0845781F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12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2999" y="1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199" y="274638"/>
            <a:ext cx="7467600" cy="1143000"/>
          </a:xfrm>
          <a:prstGeom prst="rect">
            <a:avLst/>
          </a:prstGeom>
        </p:spPr>
        <p:txBody>
          <a:bodyPr vert="horz" lIns="91432" tIns="45715" rIns="91432" bIns="45715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199" y="1600201"/>
            <a:ext cx="7467600" cy="4873752"/>
          </a:xfrm>
          <a:prstGeom prst="rect">
            <a:avLst/>
          </a:prstGeom>
        </p:spPr>
        <p:txBody>
          <a:bodyPr vert="horz" lIns="91432" tIns="45715" rIns="91432" bIns="45715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 rot="5400000">
            <a:off x="7589521" y="1081850"/>
            <a:ext cx="2011680" cy="384048"/>
          </a:xfrm>
          <a:prstGeom prst="rect">
            <a:avLst/>
          </a:prstGeom>
        </p:spPr>
        <p:txBody>
          <a:bodyPr vert="horz" lIns="91432" tIns="45715" rIns="91432" bIns="45715" anchor="ctr" anchorCtr="0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71FD922E-08B8-4C46-A4CD-C46ACE86E2E5}" type="datetime1">
              <a:rPr lang="en-US" altLang="ja-JP" smtClean="0"/>
              <a:t>5/29/2025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 rot="5400000">
            <a:off x="6990187" y="3737240"/>
            <a:ext cx="3200400" cy="365760"/>
          </a:xfrm>
          <a:prstGeom prst="rect">
            <a:avLst/>
          </a:prstGeom>
        </p:spPr>
        <p:txBody>
          <a:bodyPr vert="horz" lIns="91432" tIns="45715" rIns="91432" bIns="45715" anchor="ctr" anchorCtr="0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1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1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1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1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2" tIns="45715" rIns="91432" bIns="45715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9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2" tIns="45715" rIns="91432" bIns="45715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29017" y="5734050"/>
            <a:ext cx="609600" cy="521209"/>
          </a:xfrm>
          <a:prstGeom prst="rect">
            <a:avLst/>
          </a:prstGeom>
        </p:spPr>
        <p:txBody>
          <a:bodyPr vert="horz" lIns="91432" tIns="45715" rIns="91432" bIns="45715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59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31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296" indent="-274296" algn="l" rtl="0" eaLnBrk="1" latinLnBrk="0" hangingPunct="1">
        <a:spcBef>
          <a:spcPts val="599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25" indent="-274296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2" indent="-182864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617" indent="-182864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13" indent="-182864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210" indent="-182864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7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506" indent="-182864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5802" indent="-182864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099" indent="-182864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161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322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1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2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2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3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124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283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6.xml"/><Relationship Id="rId4" Type="http://schemas.openxmlformats.org/officeDocument/2006/relationships/comments" Target="../comments/commen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431901EF-DA70-61C5-DF56-AC15764C3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>
            <a:extLst>
              <a:ext uri="{FF2B5EF4-FFF2-40B4-BE49-F238E27FC236}">
                <a16:creationId xmlns:a16="http://schemas.microsoft.com/office/drawing/2014/main" id="{9F93EF77-3D21-C906-216B-292701C16297}"/>
              </a:ext>
            </a:extLst>
          </p:cNvPr>
          <p:cNvSpPr/>
          <p:nvPr/>
        </p:nvSpPr>
        <p:spPr>
          <a:xfrm>
            <a:off x="-80100" y="0"/>
            <a:ext cx="9304200" cy="6963000"/>
          </a:xfrm>
          <a:prstGeom prst="rect">
            <a:avLst/>
          </a:prstGeom>
          <a:gradFill>
            <a:gsLst>
              <a:gs pos="0">
                <a:srgbClr val="FF9339"/>
              </a:gs>
              <a:gs pos="100000">
                <a:srgbClr val="F55A09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A6AA867A-02EB-95E0-876F-5237404F9503}"/>
              </a:ext>
            </a:extLst>
          </p:cNvPr>
          <p:cNvSpPr txBox="1"/>
          <p:nvPr/>
        </p:nvSpPr>
        <p:spPr>
          <a:xfrm>
            <a:off x="539400" y="1842750"/>
            <a:ext cx="8064900" cy="3172500"/>
          </a:xfrm>
          <a:prstGeom prst="rect">
            <a:avLst/>
          </a:prstGeom>
          <a:noFill/>
          <a:ln>
            <a:noFill/>
          </a:ln>
          <a:effectLst>
            <a:outerShdw dist="19050" dir="2760000" algn="bl" rotWithShape="0">
              <a:srgbClr val="000000">
                <a:alpha val="21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990000"/>
                </a:highlight>
                <a:uLnTx/>
                <a:uFillTx/>
                <a:latin typeface="Meiryo"/>
                <a:ea typeface="Meiryo"/>
                <a:cs typeface="Meiryo"/>
                <a:sym typeface="Meiryo"/>
              </a:rPr>
              <a:t> 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990000"/>
                </a:highlight>
                <a:uLnTx/>
                <a:uFillTx/>
                <a:latin typeface="Meiryo"/>
                <a:ea typeface="Meiryo"/>
                <a:cs typeface="Meiryo"/>
                <a:sym typeface="Meiryo"/>
              </a:rPr>
              <a:t>未来見える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990000"/>
                </a:highlight>
                <a:uLnTx/>
                <a:uFillTx/>
                <a:latin typeface="Meiryo"/>
                <a:ea typeface="Meiryo"/>
                <a:cs typeface="Meiryo"/>
                <a:sym typeface="Meiryo"/>
              </a:rPr>
              <a:t>TV</a:t>
            </a:r>
            <a:r>
              <a:rPr lang="en-US" altLang="ja-JP" sz="2800" b="1" dirty="0">
                <a:solidFill>
                  <a:srgbClr val="FFFFFF"/>
                </a:solidFill>
                <a:highlight>
                  <a:srgbClr val="990000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r>
              <a:rPr kumimoji="1" lang="j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990000"/>
                </a:highlight>
                <a:uLnTx/>
                <a:uFillTx/>
                <a:latin typeface="Meiryo"/>
                <a:ea typeface="Meiryo"/>
                <a:cs typeface="Meiryo"/>
                <a:sym typeface="Meiryo"/>
              </a:rPr>
              <a:t> </a:t>
            </a:r>
            <a:r>
              <a:rPr kumimoji="1" lang="ja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 </a:t>
            </a:r>
            <a:endParaRPr kumimoji="1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完全ガイド</a:t>
            </a: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地金か</a:t>
            </a:r>
            <a:r>
              <a:rPr kumimoji="1" lang="en-US" altLang="ja-JP" sz="5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ETF</a:t>
            </a:r>
            <a:r>
              <a:rPr kumimoji="1" lang="ja-JP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か</a:t>
            </a:r>
            <a:endParaRPr kumimoji="1" sz="4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林 則行</a:t>
            </a:r>
            <a:endParaRPr kumimoji="1" sz="6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498116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A9A463AA-3493-44B5-16C2-7FB38F0D7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795A38A0-AD02-1A86-3EA4-EB4D381D5633}"/>
              </a:ext>
            </a:extLst>
          </p:cNvPr>
          <p:cNvSpPr/>
          <p:nvPr/>
        </p:nvSpPr>
        <p:spPr>
          <a:xfrm>
            <a:off x="0" y="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1E1F757F-1365-41C7-83B4-159487F6DD9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10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5B0F180A-6E55-A143-993A-CB92D60184AC}"/>
              </a:ext>
            </a:extLst>
          </p:cNvPr>
          <p:cNvSpPr/>
          <p:nvPr/>
        </p:nvSpPr>
        <p:spPr>
          <a:xfrm>
            <a:off x="2959473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6B8DF9E3-6832-AA51-76B9-44BD55EA0045}"/>
              </a:ext>
            </a:extLst>
          </p:cNvPr>
          <p:cNvSpPr txBox="1"/>
          <p:nvPr/>
        </p:nvSpPr>
        <p:spPr>
          <a:xfrm>
            <a:off x="2889401" y="426539"/>
            <a:ext cx="3365199" cy="6384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地金か</a:t>
            </a:r>
            <a:r>
              <a:rPr kumimoji="0" lang="en-US" altLang="ja-JP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ETF</a:t>
            </a: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か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01D44E0-175B-495C-ADCE-FF2AB65F8B66}"/>
              </a:ext>
            </a:extLst>
          </p:cNvPr>
          <p:cNvSpPr txBox="1"/>
          <p:nvPr/>
        </p:nvSpPr>
        <p:spPr>
          <a:xfrm>
            <a:off x="2415319" y="5448543"/>
            <a:ext cx="4313362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50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グラム：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		</a:t>
            </a: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84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万円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100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グラム：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	168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万円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08DA90-9C36-3684-BC35-5EDE589AB108}"/>
              </a:ext>
            </a:extLst>
          </p:cNvPr>
          <p:cNvSpPr txBox="1"/>
          <p:nvPr/>
        </p:nvSpPr>
        <p:spPr>
          <a:xfrm>
            <a:off x="2123728" y="1700594"/>
            <a:ext cx="4896544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地金を選択する分岐点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06A8F16-EE21-0BE1-C54C-EF1C46C6D7A7}"/>
              </a:ext>
            </a:extLst>
          </p:cNvPr>
          <p:cNvSpPr txBox="1"/>
          <p:nvPr/>
        </p:nvSpPr>
        <p:spPr>
          <a:xfrm>
            <a:off x="2519221" y="3465190"/>
            <a:ext cx="4105559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グラムまたは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グラム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D382D4E8-1584-B9F9-D1C0-DEB9C0584B07}"/>
              </a:ext>
            </a:extLst>
          </p:cNvPr>
          <p:cNvSpPr/>
          <p:nvPr/>
        </p:nvSpPr>
        <p:spPr>
          <a:xfrm>
            <a:off x="3483631" y="2239904"/>
            <a:ext cx="2176738" cy="118909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00751CB-3BAC-2BB3-E7B0-8162942B767F}"/>
              </a:ext>
            </a:extLst>
          </p:cNvPr>
          <p:cNvSpPr txBox="1"/>
          <p:nvPr/>
        </p:nvSpPr>
        <p:spPr>
          <a:xfrm>
            <a:off x="2436314" y="4986984"/>
            <a:ext cx="4271373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lang="ja-JP" alt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日の価格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51C41C-90B6-9867-D275-CDA41C9F3522}"/>
              </a:ext>
            </a:extLst>
          </p:cNvPr>
          <p:cNvSpPr txBox="1"/>
          <p:nvPr/>
        </p:nvSpPr>
        <p:spPr>
          <a:xfrm>
            <a:off x="2436314" y="3951113"/>
            <a:ext cx="4271373" cy="40011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この単位で数回に分けて買う人</a:t>
            </a:r>
          </a:p>
        </p:txBody>
      </p:sp>
    </p:spTree>
    <p:extLst>
      <p:ext uri="{BB962C8B-B14F-4D97-AF65-F5344CB8AC3E}">
        <p14:creationId xmlns:p14="http://schemas.microsoft.com/office/powerpoint/2010/main" val="752988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DCD781C9-D356-DA25-D6B0-BBC3F4100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3BF39317-E37E-7571-7EB3-E32E3541CBC0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C9362D6B-6627-2161-3AC9-E9ADC799ADE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11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768CF2B0-4A4F-3B55-2D60-BC627E84723C}"/>
              </a:ext>
            </a:extLst>
          </p:cNvPr>
          <p:cNvSpPr/>
          <p:nvPr/>
        </p:nvSpPr>
        <p:spPr>
          <a:xfrm>
            <a:off x="2851461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9095E0A7-3CAC-B21A-3DB8-9C82E17F1D05}"/>
              </a:ext>
            </a:extLst>
          </p:cNvPr>
          <p:cNvSpPr txBox="1"/>
          <p:nvPr/>
        </p:nvSpPr>
        <p:spPr>
          <a:xfrm>
            <a:off x="2889401" y="426539"/>
            <a:ext cx="3365199" cy="6384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コインのコスト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63ADC8-E3B2-2818-70A6-2A8A34BEBEF4}"/>
              </a:ext>
            </a:extLst>
          </p:cNvPr>
          <p:cNvSpPr txBox="1"/>
          <p:nvPr/>
        </p:nvSpPr>
        <p:spPr>
          <a:xfrm>
            <a:off x="2555776" y="1531341"/>
            <a:ext cx="4032448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コインは地金以上に割高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5134BD0D-AA71-8595-A3F4-8F6C46445D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563254"/>
              </p:ext>
            </p:extLst>
          </p:nvPr>
        </p:nvGraphicFramePr>
        <p:xfrm>
          <a:off x="1331640" y="2495555"/>
          <a:ext cx="6480720" cy="2328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0180">
                  <a:extLst>
                    <a:ext uri="{9D8B030D-6E8A-4147-A177-3AD203B41FA5}">
                      <a16:colId xmlns:a16="http://schemas.microsoft.com/office/drawing/2014/main" val="4054918991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2119949529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4241655481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1837402808"/>
                    </a:ext>
                  </a:extLst>
                </a:gridCol>
              </a:tblGrid>
              <a:tr h="465711"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2400" b="1" u="none" strike="noStrike" dirty="0">
                          <a:effectLst/>
                        </a:rPr>
                        <a:t>オンス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2400" b="1" u="none" strike="noStrike" dirty="0">
                          <a:effectLst/>
                        </a:rPr>
                        <a:t>買い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2400" b="1" u="none" strike="noStrike" dirty="0">
                          <a:effectLst/>
                        </a:rPr>
                        <a:t>売り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2400" b="1" u="none" strike="noStrike" dirty="0">
                          <a:effectLst/>
                        </a:rPr>
                        <a:t>コスト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463286"/>
                  </a:ext>
                </a:extLst>
              </a:tr>
              <a:tr h="465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1.00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557,998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509,279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</a:rPr>
                        <a:t>8.7%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350022"/>
                  </a:ext>
                </a:extLst>
              </a:tr>
              <a:tr h="465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0.50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284,313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254,140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</a:rPr>
                        <a:t>10.6%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748482"/>
                  </a:ext>
                </a:extLst>
              </a:tr>
              <a:tr h="465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0.25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147,088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126,012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</a:rPr>
                        <a:t>14.3%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216216"/>
                  </a:ext>
                </a:extLst>
              </a:tr>
              <a:tr h="46571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0.10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60,230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</a:rPr>
                        <a:t>50,554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</a:rPr>
                        <a:t>16.1%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74902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C69B04B-E089-8C0F-ABF2-E4B416602139}"/>
              </a:ext>
            </a:extLst>
          </p:cNvPr>
          <p:cNvSpPr txBox="1"/>
          <p:nvPr/>
        </p:nvSpPr>
        <p:spPr>
          <a:xfrm>
            <a:off x="2751756" y="6293822"/>
            <a:ext cx="3640489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日田中貴金属価格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8E68B5-6B7C-0243-3572-1DC925809D13}"/>
              </a:ext>
            </a:extLst>
          </p:cNvPr>
          <p:cNvSpPr txBox="1"/>
          <p:nvPr/>
        </p:nvSpPr>
        <p:spPr>
          <a:xfrm>
            <a:off x="2436314" y="5326659"/>
            <a:ext cx="4271373" cy="70788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オンスは約</a:t>
            </a:r>
            <a:r>
              <a:rPr lang="en-US" altLang="ja-JP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グラム超</a:t>
            </a:r>
            <a:endParaRPr lang="en-US" altLang="ja-JP" sz="20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地金のコスト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2.7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％がお得</a:t>
            </a:r>
          </a:p>
        </p:txBody>
      </p:sp>
    </p:spTree>
    <p:extLst>
      <p:ext uri="{BB962C8B-B14F-4D97-AF65-F5344CB8AC3E}">
        <p14:creationId xmlns:p14="http://schemas.microsoft.com/office/powerpoint/2010/main" val="2513458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F06DA0A4-64B9-5218-EC7B-34F93780D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1D0037B8-81EA-5DA0-CBAE-85F10BED0E31}"/>
              </a:ext>
            </a:extLst>
          </p:cNvPr>
          <p:cNvSpPr/>
          <p:nvPr/>
        </p:nvSpPr>
        <p:spPr>
          <a:xfrm>
            <a:off x="23560" y="-5235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0F29B57B-CEF2-48EE-20F3-CF8EAFF1EA8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12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FDB99F6C-4520-FD24-D5AF-C157C1EBE640}"/>
              </a:ext>
            </a:extLst>
          </p:cNvPr>
          <p:cNvSpPr txBox="1"/>
          <p:nvPr/>
        </p:nvSpPr>
        <p:spPr>
          <a:xfrm>
            <a:off x="681908" y="2133929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66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税金</a:t>
            </a:r>
            <a:endParaRPr kumimoji="0" lang="en-US" altLang="ja-JP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14083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EDFF499-747F-4DD8-7D5E-EA50D47C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E6CA6-317D-4F99-8125-60F0845781F3}" type="slidenum">
              <a:rPr kumimoji="1" lang="ja-JP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7D00BEC-9EEE-823C-E873-4C6096FCF596}"/>
              </a:ext>
            </a:extLst>
          </p:cNvPr>
          <p:cNvSpPr txBox="1"/>
          <p:nvPr/>
        </p:nvSpPr>
        <p:spPr>
          <a:xfrm>
            <a:off x="791580" y="1931475"/>
            <a:ext cx="7560840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●保有期間が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5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年以下（短期）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売却価格－取得費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(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購入価格＋手数料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)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－控除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50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万円 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に対して課税される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●保有期間が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5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年超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(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長期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売却価格－取得費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(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購入価格＋手数料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)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－控除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50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万円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この金額の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メイリオ"/>
                <a:ea typeface="メイリオ"/>
                <a:cs typeface="+mn-cs"/>
              </a:rPr>
              <a:t>半分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に課税される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44ED59D-2F03-36AE-AFAF-F43B3EF9E1A9}"/>
              </a:ext>
            </a:extLst>
          </p:cNvPr>
          <p:cNvSpPr txBox="1"/>
          <p:nvPr/>
        </p:nvSpPr>
        <p:spPr>
          <a:xfrm>
            <a:off x="2771800" y="548680"/>
            <a:ext cx="317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地金にかかる税金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1C3BB2-71D3-4CAD-724F-C7F71E9CBF88}"/>
              </a:ext>
            </a:extLst>
          </p:cNvPr>
          <p:cNvSpPr txBox="1"/>
          <p:nvPr/>
        </p:nvSpPr>
        <p:spPr>
          <a:xfrm>
            <a:off x="1691680" y="5734050"/>
            <a:ext cx="5328592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課税は一般的な所得税（総合課税）</a:t>
            </a: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CB55424C-8325-0647-B454-99B97F680757}"/>
              </a:ext>
            </a:extLst>
          </p:cNvPr>
          <p:cNvSpPr/>
          <p:nvPr/>
        </p:nvSpPr>
        <p:spPr>
          <a:xfrm>
            <a:off x="3563888" y="4869160"/>
            <a:ext cx="1800200" cy="86489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6571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EDFF499-747F-4DD8-7D5E-EA50D47C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E6CA6-317D-4F99-8125-60F0845781F3}" type="slidenum">
              <a:rPr kumimoji="1" lang="ja-JP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ja-JP" altLang="en-US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44ED59D-2F03-36AE-AFAF-F43B3EF9E1A9}"/>
              </a:ext>
            </a:extLst>
          </p:cNvPr>
          <p:cNvSpPr txBox="1"/>
          <p:nvPr/>
        </p:nvSpPr>
        <p:spPr>
          <a:xfrm>
            <a:off x="2627784" y="548680"/>
            <a:ext cx="3027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ETF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にかかる税金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4780AB9-8B9C-24BC-6AB9-DB72DFC9B452}"/>
              </a:ext>
            </a:extLst>
          </p:cNvPr>
          <p:cNvSpPr txBox="1"/>
          <p:nvPr/>
        </p:nvSpPr>
        <p:spPr>
          <a:xfrm>
            <a:off x="1187624" y="1632045"/>
            <a:ext cx="6477408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所得税：一律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15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％ 　保有期間を問わない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復興特別所得税　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0.315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％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住民税：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5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％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C2CDBF76-BDC0-1BBD-1EC1-726CEDCB354D}"/>
              </a:ext>
            </a:extLst>
          </p:cNvPr>
          <p:cNvSpPr/>
          <p:nvPr/>
        </p:nvSpPr>
        <p:spPr>
          <a:xfrm>
            <a:off x="3745903" y="2945507"/>
            <a:ext cx="1368152" cy="108012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81C16B9-F7FD-461D-1D64-35FECF20AA2C}"/>
              </a:ext>
            </a:extLst>
          </p:cNvPr>
          <p:cNvSpPr txBox="1"/>
          <p:nvPr/>
        </p:nvSpPr>
        <p:spPr>
          <a:xfrm>
            <a:off x="1153143" y="4224708"/>
            <a:ext cx="6477408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利益が少額の場合：地金の税額が小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利益が多額の場合：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ETF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の税額が小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5058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8928033-C1A4-EFFE-0277-93BC3EB59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6CA6-317D-4F99-8125-60F0845781F3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EAA8799-2BC5-F95F-7ECB-7F9AA1718CEA}"/>
              </a:ext>
            </a:extLst>
          </p:cNvPr>
          <p:cNvGraphicFramePr>
            <a:graphicFrameLocks noGrp="1"/>
          </p:cNvGraphicFramePr>
          <p:nvPr/>
        </p:nvGraphicFramePr>
        <p:xfrm>
          <a:off x="1259632" y="1124744"/>
          <a:ext cx="6797375" cy="5130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3616">
                  <a:extLst>
                    <a:ext uri="{9D8B030D-6E8A-4147-A177-3AD203B41FA5}">
                      <a16:colId xmlns:a16="http://schemas.microsoft.com/office/drawing/2014/main" val="3609853747"/>
                    </a:ext>
                  </a:extLst>
                </a:gridCol>
                <a:gridCol w="1577699">
                  <a:extLst>
                    <a:ext uri="{9D8B030D-6E8A-4147-A177-3AD203B41FA5}">
                      <a16:colId xmlns:a16="http://schemas.microsoft.com/office/drawing/2014/main" val="950624782"/>
                    </a:ext>
                  </a:extLst>
                </a:gridCol>
                <a:gridCol w="1533465">
                  <a:extLst>
                    <a:ext uri="{9D8B030D-6E8A-4147-A177-3AD203B41FA5}">
                      <a16:colId xmlns:a16="http://schemas.microsoft.com/office/drawing/2014/main" val="3761671401"/>
                    </a:ext>
                  </a:extLst>
                </a:gridCol>
                <a:gridCol w="1872595">
                  <a:extLst>
                    <a:ext uri="{9D8B030D-6E8A-4147-A177-3AD203B41FA5}">
                      <a16:colId xmlns:a16="http://schemas.microsoft.com/office/drawing/2014/main" val="903985804"/>
                    </a:ext>
                  </a:extLst>
                </a:gridCol>
              </a:tblGrid>
              <a:tr h="49355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　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　　　　　税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 額　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　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945691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ゴールドの儲け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ea"/>
                          <a:ea typeface="+mj-ea"/>
                        </a:rPr>
                        <a:t>ETF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地金短期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地金が得な金額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911391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6,000,000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900,000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672,500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227,500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519191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7,000,000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1,050,000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872,500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177,500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283972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8,000,000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1,200,000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1,089,000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111,000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524222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9,000,000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1,350,000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1,319,000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31,000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794426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10,000,000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1,500,000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1,599,000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-99,000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736939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11,000,000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1,650,000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1,929,000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-279,000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152529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12,000,000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1,800,000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2,259,000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-459,000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320280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13,000,000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1,950,000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2,589,000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-639,000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02971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14,000,000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2,100,000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2,919,000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-819,000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332403"/>
                  </a:ext>
                </a:extLst>
              </a:tr>
              <a:tr h="421543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15,000,000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2,250,000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3,249,000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  <a:latin typeface="+mj-ea"/>
                          <a:ea typeface="+mj-ea"/>
                        </a:rPr>
                        <a:t>-999,000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608696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D75EBD6-7B79-4012-F2D5-AEACFD94B3E0}"/>
              </a:ext>
            </a:extLst>
          </p:cNvPr>
          <p:cNvSpPr txBox="1"/>
          <p:nvPr/>
        </p:nvSpPr>
        <p:spPr>
          <a:xfrm>
            <a:off x="1763688" y="332656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+mj-ea"/>
                <a:ea typeface="+mj-ea"/>
              </a:rPr>
              <a:t>地金短期保有の場合：</a:t>
            </a:r>
            <a:r>
              <a:rPr lang="en-US" altLang="ja-JP" sz="2400" b="1" dirty="0">
                <a:latin typeface="+mj-ea"/>
                <a:ea typeface="+mj-ea"/>
              </a:rPr>
              <a:t>900</a:t>
            </a:r>
            <a:r>
              <a:rPr lang="ja-JP" altLang="en-US" sz="2400" b="1" dirty="0">
                <a:latin typeface="+mj-ea"/>
                <a:ea typeface="+mj-ea"/>
              </a:rPr>
              <a:t>万円超が分岐点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16359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31F829B-09F3-3803-5492-9C4A77738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E6CA6-317D-4F99-8125-60F0845781F3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F6DD21D-8D1D-E9FC-9A84-79116059984E}"/>
              </a:ext>
            </a:extLst>
          </p:cNvPr>
          <p:cNvGraphicFramePr>
            <a:graphicFrameLocks noGrp="1"/>
          </p:cNvGraphicFramePr>
          <p:nvPr/>
        </p:nvGraphicFramePr>
        <p:xfrm>
          <a:off x="1043608" y="1628800"/>
          <a:ext cx="7488834" cy="38884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9181">
                  <a:extLst>
                    <a:ext uri="{9D8B030D-6E8A-4147-A177-3AD203B41FA5}">
                      <a16:colId xmlns:a16="http://schemas.microsoft.com/office/drawing/2014/main" val="3268389508"/>
                    </a:ext>
                  </a:extLst>
                </a:gridCol>
                <a:gridCol w="1959181">
                  <a:extLst>
                    <a:ext uri="{9D8B030D-6E8A-4147-A177-3AD203B41FA5}">
                      <a16:colId xmlns:a16="http://schemas.microsoft.com/office/drawing/2014/main" val="3515763353"/>
                    </a:ext>
                  </a:extLst>
                </a:gridCol>
                <a:gridCol w="1959181">
                  <a:extLst>
                    <a:ext uri="{9D8B030D-6E8A-4147-A177-3AD203B41FA5}">
                      <a16:colId xmlns:a16="http://schemas.microsoft.com/office/drawing/2014/main" val="3948361219"/>
                    </a:ext>
                  </a:extLst>
                </a:gridCol>
                <a:gridCol w="1611291">
                  <a:extLst>
                    <a:ext uri="{9D8B030D-6E8A-4147-A177-3AD203B41FA5}">
                      <a16:colId xmlns:a16="http://schemas.microsoft.com/office/drawing/2014/main" val="3445328622"/>
                    </a:ext>
                  </a:extLst>
                </a:gridCol>
              </a:tblGrid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50,000,000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7,500,000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7,104,000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396,000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372131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52,000,000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7,800,000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7,504,000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296,000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850737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54,000,000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8,100,000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7,904,000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196,000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067804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56,000,000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8,400,000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8,304,000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96,000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72222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58,000,000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8,700,000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8,704,000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-4,000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022042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60,000,000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9,000,000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9,104,000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-104,000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271148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62,000,000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9,300,000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9,504,000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-204,000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866048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64,000,000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9,600,000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9,904,000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-304,000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660732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66,000,000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9,900,000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10,304,000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-404,000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834480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68,000,000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10,200,000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10,704,000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-504,000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862650"/>
                  </a:ext>
                </a:extLst>
              </a:tr>
              <a:tr h="353493"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70,000,000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10,500,000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11,104,000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1" lang="en-US" altLang="ja-JP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-604,000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390126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08E123A-7D34-043B-76CA-2138AA6C982D}"/>
              </a:ext>
            </a:extLst>
          </p:cNvPr>
          <p:cNvGraphicFramePr>
            <a:graphicFrameLocks noGrp="1"/>
          </p:cNvGraphicFramePr>
          <p:nvPr/>
        </p:nvGraphicFramePr>
        <p:xfrm>
          <a:off x="1043608" y="980728"/>
          <a:ext cx="7488833" cy="648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8105">
                  <a:extLst>
                    <a:ext uri="{9D8B030D-6E8A-4147-A177-3AD203B41FA5}">
                      <a16:colId xmlns:a16="http://schemas.microsoft.com/office/drawing/2014/main" val="833862992"/>
                    </a:ext>
                  </a:extLst>
                </a:gridCol>
                <a:gridCol w="1857532">
                  <a:extLst>
                    <a:ext uri="{9D8B030D-6E8A-4147-A177-3AD203B41FA5}">
                      <a16:colId xmlns:a16="http://schemas.microsoft.com/office/drawing/2014/main" val="184801920"/>
                    </a:ext>
                  </a:extLst>
                </a:gridCol>
                <a:gridCol w="2001965">
                  <a:extLst>
                    <a:ext uri="{9D8B030D-6E8A-4147-A177-3AD203B41FA5}">
                      <a16:colId xmlns:a16="http://schemas.microsoft.com/office/drawing/2014/main" val="755369176"/>
                    </a:ext>
                  </a:extLst>
                </a:gridCol>
                <a:gridCol w="1631231">
                  <a:extLst>
                    <a:ext uri="{9D8B030D-6E8A-4147-A177-3AD203B41FA5}">
                      <a16:colId xmlns:a16="http://schemas.microsoft.com/office/drawing/2014/main" val="2665889127"/>
                    </a:ext>
                  </a:extLst>
                </a:gridCol>
              </a:tblGrid>
              <a:tr h="30346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　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　　　　       税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  額　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　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613360"/>
                  </a:ext>
                </a:extLst>
              </a:tr>
              <a:tr h="34461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ゴールドの儲け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ea"/>
                          <a:ea typeface="+mj-ea"/>
                        </a:rPr>
                        <a:t>ETF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地金長期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800" b="1" u="none" strike="noStrike" dirty="0">
                          <a:effectLst/>
                          <a:latin typeface="+mj-ea"/>
                          <a:ea typeface="+mj-ea"/>
                        </a:rPr>
                        <a:t>地金が得な金額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94254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EE37AB-70F5-6373-91E3-BEFDC422BF56}"/>
              </a:ext>
            </a:extLst>
          </p:cNvPr>
          <p:cNvSpPr txBox="1"/>
          <p:nvPr/>
        </p:nvSpPr>
        <p:spPr>
          <a:xfrm>
            <a:off x="1763688" y="332656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+mj-ea"/>
                <a:ea typeface="+mj-ea"/>
              </a:rPr>
              <a:t>地金長期保有の場合：約</a:t>
            </a:r>
            <a:r>
              <a:rPr lang="en-US" altLang="ja-JP" sz="2400" b="1" dirty="0">
                <a:latin typeface="+mj-ea"/>
                <a:ea typeface="+mj-ea"/>
              </a:rPr>
              <a:t>5800</a:t>
            </a:r>
            <a:r>
              <a:rPr lang="ja-JP" altLang="en-US" sz="2400" b="1" dirty="0">
                <a:latin typeface="+mj-ea"/>
                <a:ea typeface="+mj-ea"/>
              </a:rPr>
              <a:t>万円が分岐点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32439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5747B-89F9-B936-F33A-FAF5B28DB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1B77A7C-7814-51CF-882A-BC7C1811A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1E6CA6-317D-4F99-8125-60F0845781F3}" type="slidenum">
              <a:rPr kumimoji="1" lang="ja-JP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ja-JP" altLang="en-US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2017E22-D975-7BE7-322D-930E13EC2EB7}"/>
              </a:ext>
            </a:extLst>
          </p:cNvPr>
          <p:cNvSpPr txBox="1"/>
          <p:nvPr/>
        </p:nvSpPr>
        <p:spPr>
          <a:xfrm>
            <a:off x="2411760" y="533439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所得が他にある場合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F6EA449-FC7F-9D2E-F7E4-9244EC8C075F}"/>
              </a:ext>
            </a:extLst>
          </p:cNvPr>
          <p:cNvSpPr txBox="1"/>
          <p:nvPr/>
        </p:nvSpPr>
        <p:spPr>
          <a:xfrm>
            <a:off x="1907704" y="1632045"/>
            <a:ext cx="4896544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b="1" dirty="0">
                <a:solidFill>
                  <a:prstClr val="black"/>
                </a:solidFill>
                <a:latin typeface="メイリオ"/>
                <a:ea typeface="メイリオ"/>
              </a:rPr>
              <a:t>所得が金の売却益以外にある場合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4D73FEB2-42DA-CE95-1A56-5CBF61DEE674}"/>
              </a:ext>
            </a:extLst>
          </p:cNvPr>
          <p:cNvSpPr/>
          <p:nvPr/>
        </p:nvSpPr>
        <p:spPr>
          <a:xfrm>
            <a:off x="3671900" y="2267502"/>
            <a:ext cx="1368152" cy="138758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6238041-D2F0-5F6B-1F6D-E4D921945831}"/>
              </a:ext>
            </a:extLst>
          </p:cNvPr>
          <p:cNvSpPr txBox="1"/>
          <p:nvPr/>
        </p:nvSpPr>
        <p:spPr>
          <a:xfrm>
            <a:off x="2555776" y="3727744"/>
            <a:ext cx="3600400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b="1" dirty="0">
                <a:solidFill>
                  <a:prstClr val="black"/>
                </a:solidFill>
                <a:latin typeface="メイリオ"/>
                <a:ea typeface="メイリオ"/>
              </a:rPr>
              <a:t>地金が不利になっていく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099001-5917-40DA-0DE4-38660553A0FE}"/>
              </a:ext>
            </a:extLst>
          </p:cNvPr>
          <p:cNvSpPr txBox="1"/>
          <p:nvPr/>
        </p:nvSpPr>
        <p:spPr>
          <a:xfrm>
            <a:off x="1547664" y="5352374"/>
            <a:ext cx="561662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短期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900</a:t>
            </a:r>
            <a:r>
              <a:rPr lang="ja-JP" altLang="en-US" sz="2400" b="1" dirty="0">
                <a:solidFill>
                  <a:prstClr val="black"/>
                </a:solidFill>
                <a:latin typeface="メイリオ"/>
                <a:ea typeface="メイリオ"/>
              </a:rPr>
              <a:t>万円・長期</a:t>
            </a:r>
            <a:r>
              <a:rPr lang="en-US" altLang="ja-JP" sz="2400" b="1" dirty="0">
                <a:solidFill>
                  <a:prstClr val="black"/>
                </a:solidFill>
                <a:latin typeface="メイリオ"/>
                <a:ea typeface="メイリオ"/>
              </a:rPr>
              <a:t>5800</a:t>
            </a:r>
            <a:r>
              <a:rPr lang="ja-JP" altLang="en-US" sz="2400" b="1" dirty="0">
                <a:solidFill>
                  <a:prstClr val="black"/>
                </a:solidFill>
                <a:latin typeface="メイリオ"/>
                <a:ea typeface="メイリオ"/>
              </a:rPr>
              <a:t>万円ではない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D203E3F-46CE-5C81-4FB8-45D3FCA7D778}"/>
              </a:ext>
            </a:extLst>
          </p:cNvPr>
          <p:cNvSpPr txBox="1"/>
          <p:nvPr/>
        </p:nvSpPr>
        <p:spPr>
          <a:xfrm>
            <a:off x="1907704" y="5961026"/>
            <a:ext cx="518457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b="1" dirty="0">
                <a:solidFill>
                  <a:prstClr val="black"/>
                </a:solidFill>
                <a:latin typeface="メイリオ"/>
                <a:ea typeface="メイリオ"/>
              </a:rPr>
              <a:t>分岐点の金額がもっと下がって来る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DAE26EC6-CF15-378A-5E54-C0040E22AE36}"/>
              </a:ext>
            </a:extLst>
          </p:cNvPr>
          <p:cNvSpPr/>
          <p:nvPr/>
        </p:nvSpPr>
        <p:spPr>
          <a:xfrm>
            <a:off x="3671900" y="4209494"/>
            <a:ext cx="1368152" cy="108012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2056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B547E7F1-3CA4-EF0D-B85B-9CB3E589F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290C95CE-B298-D5D1-3C3E-3492F3651E73}"/>
              </a:ext>
            </a:extLst>
          </p:cNvPr>
          <p:cNvSpPr/>
          <p:nvPr/>
        </p:nvSpPr>
        <p:spPr>
          <a:xfrm>
            <a:off x="23560" y="-5235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52203058-4382-5F38-D27B-DAD288FEEFB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18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F9CDD8C6-F8EA-29EE-BABC-C7DA6F13E072}"/>
              </a:ext>
            </a:extLst>
          </p:cNvPr>
          <p:cNvSpPr txBox="1"/>
          <p:nvPr/>
        </p:nvSpPr>
        <p:spPr>
          <a:xfrm>
            <a:off x="681908" y="2133929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66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政府からの収奪</a:t>
            </a:r>
            <a:endParaRPr kumimoji="0" lang="en-US" altLang="ja-JP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501174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DEF80E81-2EE4-F4D9-989D-07406FF4A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55DB0051-3756-1020-830F-413F1049F771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9F7E601F-5F1E-C01D-E3A2-A99BE81B010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19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F81D4C8A-D785-FAFC-A2CB-4124477CDDB6}"/>
              </a:ext>
            </a:extLst>
          </p:cNvPr>
          <p:cNvSpPr/>
          <p:nvPr/>
        </p:nvSpPr>
        <p:spPr>
          <a:xfrm>
            <a:off x="3289492" y="215402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4ECEA900-5D9D-2BC9-366C-EE762AE295F7}"/>
              </a:ext>
            </a:extLst>
          </p:cNvPr>
          <p:cNvSpPr txBox="1"/>
          <p:nvPr/>
        </p:nvSpPr>
        <p:spPr>
          <a:xfrm>
            <a:off x="3209002" y="276302"/>
            <a:ext cx="298278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これから起きること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AB3F01E0-E739-EAF2-73C3-EE9385034DBE}"/>
              </a:ext>
            </a:extLst>
          </p:cNvPr>
          <p:cNvSpPr txBox="1"/>
          <p:nvPr/>
        </p:nvSpPr>
        <p:spPr>
          <a:xfrm>
            <a:off x="662436" y="1710107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財政立て直しの最後の手段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資産税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03AA795-0291-E773-F456-66E3B92E9A43}"/>
              </a:ext>
            </a:extLst>
          </p:cNvPr>
          <p:cNvSpPr txBox="1"/>
          <p:nvPr/>
        </p:nvSpPr>
        <p:spPr>
          <a:xfrm>
            <a:off x="3119192" y="1276986"/>
            <a:ext cx="359357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日経平均</a:t>
            </a:r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万円割れ</a:t>
            </a:r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06E562BC-DBBA-2CCA-8656-D2C33EFF1406}"/>
              </a:ext>
            </a:extLst>
          </p:cNvPr>
          <p:cNvSpPr/>
          <p:nvPr/>
        </p:nvSpPr>
        <p:spPr>
          <a:xfrm>
            <a:off x="3923928" y="3537254"/>
            <a:ext cx="1800200" cy="864890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5" name="Google Shape;95;p17">
            <a:extLst>
              <a:ext uri="{FF2B5EF4-FFF2-40B4-BE49-F238E27FC236}">
                <a16:creationId xmlns:a16="http://schemas.microsoft.com/office/drawing/2014/main" id="{22D952C9-F222-8157-E09A-4B68F4419D2A}"/>
              </a:ext>
            </a:extLst>
          </p:cNvPr>
          <p:cNvSpPr txBox="1"/>
          <p:nvPr/>
        </p:nvSpPr>
        <p:spPr>
          <a:xfrm>
            <a:off x="539550" y="4904249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万策尽きて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国債デフォルト</a:t>
            </a:r>
            <a: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(G7</a:t>
            </a:r>
            <a:r>
              <a:rPr kumimoji="0" lang="ja-JP" alt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同時</a:t>
            </a:r>
            <a: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)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BB2A261-19E7-194C-61B3-CEF051D69086}"/>
              </a:ext>
            </a:extLst>
          </p:cNvPr>
          <p:cNvSpPr txBox="1"/>
          <p:nvPr/>
        </p:nvSpPr>
        <p:spPr>
          <a:xfrm>
            <a:off x="3119192" y="4500531"/>
            <a:ext cx="359357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日経平均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8000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円割れ</a:t>
            </a:r>
          </a:p>
        </p:txBody>
      </p:sp>
    </p:spTree>
    <p:extLst>
      <p:ext uri="{BB962C8B-B14F-4D97-AF65-F5344CB8AC3E}">
        <p14:creationId xmlns:p14="http://schemas.microsoft.com/office/powerpoint/2010/main" val="379052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DDD3B326-A1D4-7B6E-2222-6929DCC59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0BB657EB-A8C4-104C-48AA-FCD32F59467E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2D67010C-7D52-DE30-0237-A5F1553A152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8" name="Google Shape;97;p17">
            <a:extLst>
              <a:ext uri="{FF2B5EF4-FFF2-40B4-BE49-F238E27FC236}">
                <a16:creationId xmlns:a16="http://schemas.microsoft.com/office/drawing/2014/main" id="{716B28BE-D8B4-1F78-A0BA-787208DE5715}"/>
              </a:ext>
            </a:extLst>
          </p:cNvPr>
          <p:cNvSpPr/>
          <p:nvPr/>
        </p:nvSpPr>
        <p:spPr>
          <a:xfrm>
            <a:off x="2993876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" name="Google Shape;98;p17">
            <a:extLst>
              <a:ext uri="{FF2B5EF4-FFF2-40B4-BE49-F238E27FC236}">
                <a16:creationId xmlns:a16="http://schemas.microsoft.com/office/drawing/2014/main" id="{0019D32A-3A06-6ECC-E533-C85D4399940B}"/>
              </a:ext>
            </a:extLst>
          </p:cNvPr>
          <p:cNvSpPr txBox="1"/>
          <p:nvPr/>
        </p:nvSpPr>
        <p:spPr>
          <a:xfrm>
            <a:off x="3079009" y="464836"/>
            <a:ext cx="3054788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価格は同じだが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EA1B8ECD-5E34-9EC9-98A7-EEF3A85213E9}"/>
              </a:ext>
            </a:extLst>
          </p:cNvPr>
          <p:cNvSpPr txBox="1"/>
          <p:nvPr/>
        </p:nvSpPr>
        <p:spPr>
          <a:xfrm>
            <a:off x="620847" y="479715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ETF</a:t>
            </a: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は価格が刻々変わる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59816859-0FD9-63B1-9C9B-16CD81387F09}"/>
              </a:ext>
            </a:extLst>
          </p:cNvPr>
          <p:cNvSpPr txBox="1"/>
          <p:nvPr/>
        </p:nvSpPr>
        <p:spPr>
          <a:xfrm>
            <a:off x="626872" y="133199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地金は</a:t>
            </a:r>
            <a:r>
              <a:rPr kumimoji="0" lang="en-US" altLang="ja-JP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1</a:t>
            </a: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日１度の価格提示</a:t>
            </a:r>
            <a:endParaRPr kumimoji="0" lang="en-US" altLang="ja-JP" sz="32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（田中貴金属などの小売業者）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5212F288-E8FD-5C12-DFB6-28E45D5FC6AC}"/>
              </a:ext>
            </a:extLst>
          </p:cNvPr>
          <p:cNvSpPr/>
          <p:nvPr/>
        </p:nvSpPr>
        <p:spPr>
          <a:xfrm>
            <a:off x="3375619" y="3861645"/>
            <a:ext cx="2176738" cy="118909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326BE88A-619A-7017-F480-03D84AFD2FE5}"/>
              </a:ext>
            </a:extLst>
          </p:cNvPr>
          <p:cNvSpPr/>
          <p:nvPr/>
        </p:nvSpPr>
        <p:spPr>
          <a:xfrm rot="10800000">
            <a:off x="3376234" y="2864473"/>
            <a:ext cx="2176738" cy="118909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2154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A57BD7AA-BC0D-18A2-7786-5C1818B8E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A75EA5DF-047B-F460-92E3-45DEFB32F0EC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B4F7DE73-0460-0544-B26E-F4DC34B5486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20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C3A40F4C-AA55-4282-9DAE-DC0F6EB72C56}"/>
              </a:ext>
            </a:extLst>
          </p:cNvPr>
          <p:cNvSpPr/>
          <p:nvPr/>
        </p:nvSpPr>
        <p:spPr>
          <a:xfrm>
            <a:off x="3219154" y="403936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0024B59B-C200-6425-4528-94005946FF0F}"/>
              </a:ext>
            </a:extLst>
          </p:cNvPr>
          <p:cNvSpPr txBox="1"/>
          <p:nvPr/>
        </p:nvSpPr>
        <p:spPr>
          <a:xfrm>
            <a:off x="3138664" y="464836"/>
            <a:ext cx="298278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資産税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2CFFCECD-E397-782B-E034-409E80A47069}"/>
              </a:ext>
            </a:extLst>
          </p:cNvPr>
          <p:cNvSpPr txBox="1"/>
          <p:nvPr/>
        </p:nvSpPr>
        <p:spPr>
          <a:xfrm>
            <a:off x="681908" y="169012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200</a:t>
            </a: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万円以上の預金が対象か？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533B33B5-4516-83FC-6EF2-38F2CAEE2428}"/>
              </a:ext>
            </a:extLst>
          </p:cNvPr>
          <p:cNvSpPr txBox="1"/>
          <p:nvPr/>
        </p:nvSpPr>
        <p:spPr>
          <a:xfrm>
            <a:off x="597604" y="445973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1946</a:t>
            </a:r>
            <a:r>
              <a:rPr kumimoji="0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年実施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25%</a:t>
            </a: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～</a:t>
            </a:r>
            <a:r>
              <a:rPr kumimoji="0" lang="en-US" altLang="ja-JP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90</a:t>
            </a: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％の税率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１億円預金⇒</a:t>
            </a:r>
            <a:r>
              <a:rPr kumimoji="0" lang="en-US" altLang="ja-JP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30%</a:t>
            </a: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収奪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1989376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B1CCFDD2-D70F-E26B-A6CE-5A8EC8449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6FFB1065-4689-3487-CC27-CA41CEAE7B04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221B4427-AF43-8F19-7CFB-397F0DD5A79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21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9F0C64B6-40FE-FEB3-1EDD-11F4612BD259}"/>
              </a:ext>
            </a:extLst>
          </p:cNvPr>
          <p:cNvSpPr/>
          <p:nvPr/>
        </p:nvSpPr>
        <p:spPr>
          <a:xfrm>
            <a:off x="3219154" y="403936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0CC486AD-31A1-A49F-CA68-A4731529D774}"/>
              </a:ext>
            </a:extLst>
          </p:cNvPr>
          <p:cNvSpPr txBox="1"/>
          <p:nvPr/>
        </p:nvSpPr>
        <p:spPr>
          <a:xfrm>
            <a:off x="3138664" y="464836"/>
            <a:ext cx="298278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資産税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B041DB28-426C-3603-C851-BE43B8357854}"/>
              </a:ext>
            </a:extLst>
          </p:cNvPr>
          <p:cNvSpPr txBox="1"/>
          <p:nvPr/>
        </p:nvSpPr>
        <p:spPr>
          <a:xfrm>
            <a:off x="597604" y="214679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証券口座は対象になるのか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C1087E2B-0D68-44E2-C375-B683209F55BD}"/>
              </a:ext>
            </a:extLst>
          </p:cNvPr>
          <p:cNvSpPr txBox="1"/>
          <p:nvPr/>
        </p:nvSpPr>
        <p:spPr>
          <a:xfrm>
            <a:off x="597604" y="2573658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1946</a:t>
            </a:r>
            <a:r>
              <a:rPr kumimoji="0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年は銀行のみ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証券も</a:t>
            </a: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収奪される可能性は残る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82C02718-5215-6AC9-824D-03476D5B0B1C}"/>
              </a:ext>
            </a:extLst>
          </p:cNvPr>
          <p:cNvSpPr txBox="1"/>
          <p:nvPr/>
        </p:nvSpPr>
        <p:spPr>
          <a:xfrm>
            <a:off x="597604" y="4919608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地金なら収奪されない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BA285579-0C25-53B2-3396-F4923F2646CA}"/>
              </a:ext>
            </a:extLst>
          </p:cNvPr>
          <p:cNvSpPr/>
          <p:nvPr/>
        </p:nvSpPr>
        <p:spPr>
          <a:xfrm>
            <a:off x="3923928" y="1956977"/>
            <a:ext cx="1800200" cy="864890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50C30F3E-E254-9432-D63A-88AED09F9C7B}"/>
              </a:ext>
            </a:extLst>
          </p:cNvPr>
          <p:cNvSpPr/>
          <p:nvPr/>
        </p:nvSpPr>
        <p:spPr>
          <a:xfrm>
            <a:off x="3923928" y="4263645"/>
            <a:ext cx="1800200" cy="864890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9738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23E24A14-0EB1-68FE-DEB5-8A94C2DF9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D1FC9AF3-D000-3209-940D-1A94055CCE02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C9FDFDAA-0D95-71DD-4C61-1BC6F2733D4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22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6EB3F26F-A5E9-8E08-5ED0-6660A6E4D841}"/>
              </a:ext>
            </a:extLst>
          </p:cNvPr>
          <p:cNvSpPr/>
          <p:nvPr/>
        </p:nvSpPr>
        <p:spPr>
          <a:xfrm>
            <a:off x="3219154" y="403936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7794539E-D64C-29E0-D317-D6D4434B908E}"/>
              </a:ext>
            </a:extLst>
          </p:cNvPr>
          <p:cNvSpPr txBox="1"/>
          <p:nvPr/>
        </p:nvSpPr>
        <p:spPr>
          <a:xfrm>
            <a:off x="3138664" y="464836"/>
            <a:ext cx="298278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国債デフォルト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FAF8FC54-9DDD-F792-BC4B-7A3FD755C1C1}"/>
              </a:ext>
            </a:extLst>
          </p:cNvPr>
          <p:cNvSpPr txBox="1"/>
          <p:nvPr/>
        </p:nvSpPr>
        <p:spPr>
          <a:xfrm>
            <a:off x="681908" y="169012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銀行・保険</a:t>
            </a: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会社</a:t>
            </a: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破たん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1BAFAF1E-B551-D591-1BDB-4FF7476B87FE}"/>
              </a:ext>
            </a:extLst>
          </p:cNvPr>
          <p:cNvSpPr txBox="1"/>
          <p:nvPr/>
        </p:nvSpPr>
        <p:spPr>
          <a:xfrm>
            <a:off x="597604" y="445973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8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加入者の資産を</a:t>
            </a:r>
            <a:r>
              <a:rPr kumimoji="0" lang="en-US" altLang="ja-JP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9</a:t>
            </a: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割食う</a:t>
            </a: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FA649E93-7358-D8E9-C744-DE0E58444D85}"/>
              </a:ext>
            </a:extLst>
          </p:cNvPr>
          <p:cNvSpPr/>
          <p:nvPr/>
        </p:nvSpPr>
        <p:spPr>
          <a:xfrm>
            <a:off x="3923928" y="3537254"/>
            <a:ext cx="1800200" cy="864890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2305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8E8F7F0-93AD-664F-387E-14D46DE28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3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B1B75D-46BA-40F2-89B4-0E6E5F44F049}" type="slidenum">
              <a:rPr kumimoji="1" lang="ja-JP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pPr marL="0" marR="0" lvl="0" indent="0" algn="ctr" defTabSz="91432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1" lang="ja-JP" altLang="en-US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1DA12A8B-1191-9CB8-6468-0A833EE19524}"/>
              </a:ext>
            </a:extLst>
          </p:cNvPr>
          <p:cNvGraphicFramePr>
            <a:graphicFrameLocks noGrp="1"/>
          </p:cNvGraphicFramePr>
          <p:nvPr/>
        </p:nvGraphicFramePr>
        <p:xfrm>
          <a:off x="1475656" y="2016404"/>
          <a:ext cx="5328592" cy="1739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61320">
                  <a:extLst>
                    <a:ext uri="{9D8B030D-6E8A-4147-A177-3AD203B41FA5}">
                      <a16:colId xmlns:a16="http://schemas.microsoft.com/office/drawing/2014/main" val="3886240925"/>
                    </a:ext>
                  </a:extLst>
                </a:gridCol>
                <a:gridCol w="1767272">
                  <a:extLst>
                    <a:ext uri="{9D8B030D-6E8A-4147-A177-3AD203B41FA5}">
                      <a16:colId xmlns:a16="http://schemas.microsoft.com/office/drawing/2014/main" val="1369215069"/>
                    </a:ext>
                  </a:extLst>
                </a:gridCol>
              </a:tblGrid>
              <a:tr h="57987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b="1" u="none" strike="noStrike" dirty="0">
                          <a:effectLst/>
                          <a:latin typeface="+mj-ea"/>
                          <a:ea typeface="+mj-ea"/>
                        </a:rPr>
                        <a:t>保険対象の預金総額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1,303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5995332"/>
                  </a:ext>
                </a:extLst>
              </a:tr>
              <a:tr h="57987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b="1" u="none" strike="noStrike">
                          <a:effectLst/>
                          <a:latin typeface="+mj-ea"/>
                          <a:ea typeface="+mj-ea"/>
                        </a:rPr>
                        <a:t>預金保険機構の準備金</a:t>
                      </a:r>
                      <a:endParaRPr lang="ja-JP" altLang="en-US" sz="24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>
                          <a:effectLst/>
                          <a:latin typeface="+mj-ea"/>
                          <a:ea typeface="+mj-ea"/>
                        </a:rPr>
                        <a:t>5</a:t>
                      </a:r>
                      <a:endParaRPr lang="en-US" altLang="ja-JP" sz="24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886734"/>
                  </a:ext>
                </a:extLst>
              </a:tr>
              <a:tr h="57987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b="1" u="none" strike="noStrike">
                          <a:effectLst/>
                          <a:latin typeface="+mj-ea"/>
                          <a:ea typeface="+mj-ea"/>
                        </a:rPr>
                        <a:t>保護率</a:t>
                      </a:r>
                      <a:endParaRPr lang="ja-JP" altLang="en-US" sz="2400" b="1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0.4%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768082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0C3C473-12CA-1B36-34AD-D13A7EB9E30A}"/>
              </a:ext>
            </a:extLst>
          </p:cNvPr>
          <p:cNvSpPr txBox="1"/>
          <p:nvPr/>
        </p:nvSpPr>
        <p:spPr>
          <a:xfrm>
            <a:off x="1331640" y="547030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預金保険機構は役立たない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61DF3D5-B338-089D-08CC-0AB9DDB123EB}"/>
              </a:ext>
            </a:extLst>
          </p:cNvPr>
          <p:cNvSpPr txBox="1"/>
          <p:nvPr/>
        </p:nvSpPr>
        <p:spPr>
          <a:xfrm>
            <a:off x="5364088" y="1374050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単位：兆円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F49F20A-9E98-2142-B3E3-E07B0DC39A8F}"/>
              </a:ext>
            </a:extLst>
          </p:cNvPr>
          <p:cNvSpPr txBox="1"/>
          <p:nvPr/>
        </p:nvSpPr>
        <p:spPr>
          <a:xfrm>
            <a:off x="1943708" y="3952070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出典：預金保険機構ホームページ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EA27571-6FA1-17CF-BF55-17157DCAB6C2}"/>
              </a:ext>
            </a:extLst>
          </p:cNvPr>
          <p:cNvSpPr txBox="1"/>
          <p:nvPr/>
        </p:nvSpPr>
        <p:spPr>
          <a:xfrm>
            <a:off x="1306793" y="4630974"/>
            <a:ext cx="5580620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3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５兆円以上の破たんには耐えられない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391EFD1-2553-4922-BDE1-3B0B172552E8}"/>
              </a:ext>
            </a:extLst>
          </p:cNvPr>
          <p:cNvSpPr txBox="1"/>
          <p:nvPr/>
        </p:nvSpPr>
        <p:spPr>
          <a:xfrm>
            <a:off x="1306793" y="5839760"/>
            <a:ext cx="5580620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3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日銀が保険機構に貸出するには大量の国債発行が必要⇒インフレ助長</a:t>
            </a: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4DE8638A-0AC8-75EC-CF8D-3ECEB23DF147}"/>
              </a:ext>
            </a:extLst>
          </p:cNvPr>
          <p:cNvSpPr/>
          <p:nvPr/>
        </p:nvSpPr>
        <p:spPr>
          <a:xfrm>
            <a:off x="3377023" y="5212735"/>
            <a:ext cx="1440160" cy="50692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2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1547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51593237-751B-006B-8C62-6AE9EA550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044D0625-ECA9-A7E5-E1DE-E5DF705258D4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4536FD66-4B30-874E-D2C0-33DC4C3B51B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24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DBF17F42-CFDE-C2EF-D518-BCCAB7900FF5}"/>
              </a:ext>
            </a:extLst>
          </p:cNvPr>
          <p:cNvSpPr/>
          <p:nvPr/>
        </p:nvSpPr>
        <p:spPr>
          <a:xfrm>
            <a:off x="3219154" y="403936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977D938A-4A79-02E5-0E42-71FBD47599FB}"/>
              </a:ext>
            </a:extLst>
          </p:cNvPr>
          <p:cNvSpPr txBox="1"/>
          <p:nvPr/>
        </p:nvSpPr>
        <p:spPr>
          <a:xfrm>
            <a:off x="3138664" y="464836"/>
            <a:ext cx="298278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ネット金融機関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192D171D-8030-C288-78A7-4D961049CF51}"/>
              </a:ext>
            </a:extLst>
          </p:cNvPr>
          <p:cNvSpPr txBox="1"/>
          <p:nvPr/>
        </p:nvSpPr>
        <p:spPr>
          <a:xfrm>
            <a:off x="681908" y="169012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ネット銀行・証券は安全だが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8E23AE5D-75E2-CAF1-9E64-06B1EC7DF75A}"/>
              </a:ext>
            </a:extLst>
          </p:cNvPr>
          <p:cNvSpPr txBox="1"/>
          <p:nvPr/>
        </p:nvSpPr>
        <p:spPr>
          <a:xfrm>
            <a:off x="597604" y="445973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心配な人は地金投資</a:t>
            </a:r>
            <a:endParaRPr kumimoji="0" lang="en-US" altLang="ja-JP" sz="40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28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(</a:t>
            </a:r>
            <a:r>
              <a:rPr kumimoji="0" lang="ja-JP" altLang="en-US" sz="28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金持ちが古くから行ってきた方法</a:t>
            </a:r>
            <a:r>
              <a:rPr kumimoji="0" lang="en-US" altLang="ja-JP" sz="28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)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2EDDCD13-4770-4060-57FD-1724DA1D6230}"/>
              </a:ext>
            </a:extLst>
          </p:cNvPr>
          <p:cNvSpPr/>
          <p:nvPr/>
        </p:nvSpPr>
        <p:spPr>
          <a:xfrm>
            <a:off x="3923928" y="3537254"/>
            <a:ext cx="1800200" cy="864890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D987D7-FF34-6504-9A83-C71C69309219}"/>
              </a:ext>
            </a:extLst>
          </p:cNvPr>
          <p:cNvSpPr txBox="1"/>
          <p:nvPr/>
        </p:nvSpPr>
        <p:spPr>
          <a:xfrm>
            <a:off x="2627784" y="6062989"/>
            <a:ext cx="417646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証券会社が破たんしても安心</a:t>
            </a:r>
          </a:p>
        </p:txBody>
      </p:sp>
    </p:spTree>
    <p:extLst>
      <p:ext uri="{BB962C8B-B14F-4D97-AF65-F5344CB8AC3E}">
        <p14:creationId xmlns:p14="http://schemas.microsoft.com/office/powerpoint/2010/main" val="36553276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0622446D-D070-720A-6C36-038C66627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290F4C3C-9FF7-BF47-D049-2F3E7A8B906A}"/>
              </a:ext>
            </a:extLst>
          </p:cNvPr>
          <p:cNvSpPr/>
          <p:nvPr/>
        </p:nvSpPr>
        <p:spPr>
          <a:xfrm>
            <a:off x="23560" y="-5235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A2D9FA2E-2800-687E-3BE7-895A02F2F7A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25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DE16E408-3FE0-5A12-CFC5-F01AA95D00E7}"/>
              </a:ext>
            </a:extLst>
          </p:cNvPr>
          <p:cNvSpPr txBox="1"/>
          <p:nvPr/>
        </p:nvSpPr>
        <p:spPr>
          <a:xfrm>
            <a:off x="681908" y="2133929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66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管理</a:t>
            </a:r>
            <a:endParaRPr kumimoji="0" lang="en-US" altLang="ja-JP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276328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F7406D8E-6DDE-18AC-F449-A7CC7AB97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BD41E046-2586-99D9-89F1-F35ABD47C4F8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E8D1C282-C243-6F7F-422D-6576A2C8895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26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317B36DC-D9F2-766D-9DD7-EB90F99863A7}"/>
              </a:ext>
            </a:extLst>
          </p:cNvPr>
          <p:cNvSpPr/>
          <p:nvPr/>
        </p:nvSpPr>
        <p:spPr>
          <a:xfrm>
            <a:off x="3219154" y="403936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7E9D109F-C702-BDA9-0D0B-F1166B0945E3}"/>
              </a:ext>
            </a:extLst>
          </p:cNvPr>
          <p:cNvSpPr txBox="1"/>
          <p:nvPr/>
        </p:nvSpPr>
        <p:spPr>
          <a:xfrm>
            <a:off x="3138664" y="464836"/>
            <a:ext cx="298278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地金の預け先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E8DAD231-B879-0DD0-483C-B0BD224F2260}"/>
              </a:ext>
            </a:extLst>
          </p:cNvPr>
          <p:cNvSpPr txBox="1"/>
          <p:nvPr/>
        </p:nvSpPr>
        <p:spPr>
          <a:xfrm>
            <a:off x="681908" y="169012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地金の問題は管理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9E4C0849-6645-2EE1-8F82-79A5514BD1CD}"/>
              </a:ext>
            </a:extLst>
          </p:cNvPr>
          <p:cNvSpPr txBox="1"/>
          <p:nvPr/>
        </p:nvSpPr>
        <p:spPr>
          <a:xfrm>
            <a:off x="597604" y="445973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ノンバンクの貸金庫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8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自宅や銀行貸金庫より安全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1BD38C4C-CE6B-7636-DF48-8B677404D470}"/>
              </a:ext>
            </a:extLst>
          </p:cNvPr>
          <p:cNvSpPr/>
          <p:nvPr/>
        </p:nvSpPr>
        <p:spPr>
          <a:xfrm>
            <a:off x="3923928" y="3537254"/>
            <a:ext cx="1800200" cy="864890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9680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3844763D-E86C-6ED9-9FFB-1A0EB4992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44F67C60-DE4E-EC1E-65B1-8D07413A3FDF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5" name="Google Shape;95;p17">
            <a:extLst>
              <a:ext uri="{FF2B5EF4-FFF2-40B4-BE49-F238E27FC236}">
                <a16:creationId xmlns:a16="http://schemas.microsoft.com/office/drawing/2014/main" id="{5B6663AF-D085-220D-8C05-7B2103A377A0}"/>
              </a:ext>
            </a:extLst>
          </p:cNvPr>
          <p:cNvSpPr txBox="1"/>
          <p:nvPr/>
        </p:nvSpPr>
        <p:spPr>
          <a:xfrm>
            <a:off x="573953" y="162922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地金の保有には課税できない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9F5F75D4-BED8-A539-8619-7AD0902D57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27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9CA996B7-3AE7-6248-4B5E-19B4F75771B2}"/>
              </a:ext>
            </a:extLst>
          </p:cNvPr>
          <p:cNvSpPr/>
          <p:nvPr/>
        </p:nvSpPr>
        <p:spPr>
          <a:xfrm>
            <a:off x="2993876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3BDA9D09-621F-CD03-2BD0-768F1E833050}"/>
              </a:ext>
            </a:extLst>
          </p:cNvPr>
          <p:cNvSpPr txBox="1"/>
          <p:nvPr/>
        </p:nvSpPr>
        <p:spPr>
          <a:xfrm>
            <a:off x="3079009" y="464836"/>
            <a:ext cx="3054788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ポイント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815749EE-06EA-B17C-B628-2FE26A9114F6}"/>
              </a:ext>
            </a:extLst>
          </p:cNvPr>
          <p:cNvSpPr txBox="1"/>
          <p:nvPr/>
        </p:nvSpPr>
        <p:spPr>
          <a:xfrm>
            <a:off x="672730" y="434447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買った事実は把握できるが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現在保有しているか否かは把握できない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6ACA11BD-7CCF-ADC2-9228-24FCBD70AB81}"/>
              </a:ext>
            </a:extLst>
          </p:cNvPr>
          <p:cNvSpPr/>
          <p:nvPr/>
        </p:nvSpPr>
        <p:spPr>
          <a:xfrm>
            <a:off x="3518034" y="3528136"/>
            <a:ext cx="2176738" cy="951467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4501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B2A9BE6B-9D2C-B0D7-98EA-40EA4856E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0D5E50A4-936A-31C4-4EAA-D8FA32791D60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5" name="Google Shape;95;p17">
            <a:extLst>
              <a:ext uri="{FF2B5EF4-FFF2-40B4-BE49-F238E27FC236}">
                <a16:creationId xmlns:a16="http://schemas.microsoft.com/office/drawing/2014/main" id="{6C6739B4-82DC-5025-DD68-A2F3F9F5C647}"/>
              </a:ext>
            </a:extLst>
          </p:cNvPr>
          <p:cNvSpPr txBox="1"/>
          <p:nvPr/>
        </p:nvSpPr>
        <p:spPr>
          <a:xfrm>
            <a:off x="573953" y="162922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地金をなくした人には課税できない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EF18847F-955D-12D9-0A98-D64D078A3FF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28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F86A6B13-03D5-99E2-DBCC-AA6CB77806A3}"/>
              </a:ext>
            </a:extLst>
          </p:cNvPr>
          <p:cNvSpPr/>
          <p:nvPr/>
        </p:nvSpPr>
        <p:spPr>
          <a:xfrm>
            <a:off x="2993876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E57E9A8D-62D6-196C-CC6F-444941457047}"/>
              </a:ext>
            </a:extLst>
          </p:cNvPr>
          <p:cNvSpPr txBox="1"/>
          <p:nvPr/>
        </p:nvSpPr>
        <p:spPr>
          <a:xfrm>
            <a:off x="3079009" y="464836"/>
            <a:ext cx="3054788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方法</a:t>
            </a:r>
            <a:endParaRPr kumimoji="0" lang="en-US" altLang="ja-JP" sz="2400" b="1" kern="0" dirty="0">
              <a:solidFill>
                <a:srgbClr val="FFFFFF"/>
              </a:solidFill>
              <a:latin typeface="Arial"/>
              <a:ea typeface="ＭＳ Ｐゴシック" panose="020B0600070205080204" pitchFamily="50" charset="-128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CA0F75BF-F910-14D2-7770-AC58126F12F5}"/>
              </a:ext>
            </a:extLst>
          </p:cNvPr>
          <p:cNvSpPr txBox="1"/>
          <p:nvPr/>
        </p:nvSpPr>
        <p:spPr>
          <a:xfrm>
            <a:off x="672730" y="434447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なくした事実を申告する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A78174BD-603E-A99B-74DA-75531FD4323A}"/>
              </a:ext>
            </a:extLst>
          </p:cNvPr>
          <p:cNvSpPr/>
          <p:nvPr/>
        </p:nvSpPr>
        <p:spPr>
          <a:xfrm>
            <a:off x="3518034" y="3528136"/>
            <a:ext cx="2176738" cy="951467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64617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51A81F04-7A27-2D5F-A546-0573B9ABB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D6A33008-6C0D-2A2E-2D10-3A823E925ED3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7F098AC9-C79C-66E0-AB74-75DA304C71C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29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9A381AA1-587D-3000-B752-5BEE7F0F2B7E}"/>
              </a:ext>
            </a:extLst>
          </p:cNvPr>
          <p:cNvSpPr/>
          <p:nvPr/>
        </p:nvSpPr>
        <p:spPr>
          <a:xfrm>
            <a:off x="3219154" y="403936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F743A699-FCF4-A7F9-EA70-3C85C3256F01}"/>
              </a:ext>
            </a:extLst>
          </p:cNvPr>
          <p:cNvSpPr txBox="1"/>
          <p:nvPr/>
        </p:nvSpPr>
        <p:spPr>
          <a:xfrm>
            <a:off x="3138664" y="464836"/>
            <a:ext cx="298278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ETF</a:t>
            </a: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の長所・短所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96BFF168-05D9-634C-7631-3B299A0263FF}"/>
              </a:ext>
            </a:extLst>
          </p:cNvPr>
          <p:cNvSpPr txBox="1"/>
          <p:nvPr/>
        </p:nvSpPr>
        <p:spPr>
          <a:xfrm>
            <a:off x="681908" y="1690122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自分で管理しないで済む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35D5DDD4-FE35-4B0E-0BF5-B135D2198E02}"/>
              </a:ext>
            </a:extLst>
          </p:cNvPr>
          <p:cNvSpPr txBox="1"/>
          <p:nvPr/>
        </p:nvSpPr>
        <p:spPr>
          <a:xfrm>
            <a:off x="597604" y="445973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400" b="1" kern="0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資産が自分の手を離れる問題</a:t>
            </a: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政府の政策⇒資産収奪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B72A764E-EA92-A14C-C914-F2F2D2DCCDCD}"/>
              </a:ext>
            </a:extLst>
          </p:cNvPr>
          <p:cNvSpPr/>
          <p:nvPr/>
        </p:nvSpPr>
        <p:spPr>
          <a:xfrm>
            <a:off x="3923928" y="3537254"/>
            <a:ext cx="1800200" cy="864890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4849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342320C9-912F-DD56-89FA-685B3E32F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B60B9835-0FAD-56A9-7A4B-46A360F29B44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5" name="Google Shape;95;p17">
            <a:extLst>
              <a:ext uri="{FF2B5EF4-FFF2-40B4-BE49-F238E27FC236}">
                <a16:creationId xmlns:a16="http://schemas.microsoft.com/office/drawing/2014/main" id="{B782A98F-9EA6-CF44-B37B-FE4CBC5CD508}"/>
              </a:ext>
            </a:extLst>
          </p:cNvPr>
          <p:cNvSpPr txBox="1"/>
          <p:nvPr/>
        </p:nvSpPr>
        <p:spPr>
          <a:xfrm>
            <a:off x="473554" y="1355403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地金か</a:t>
            </a:r>
            <a:r>
              <a:rPr kumimoji="0" lang="en-US" altLang="ja-JP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ETF</a:t>
            </a: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か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B5E74DE7-7E5E-5ED0-15CC-36AB0EE7F11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57DD1B20-2F95-F269-CAFC-A3815972E66E}"/>
              </a:ext>
            </a:extLst>
          </p:cNvPr>
          <p:cNvSpPr/>
          <p:nvPr/>
        </p:nvSpPr>
        <p:spPr>
          <a:xfrm>
            <a:off x="2993876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10AD5283-7289-BFB9-9860-3B6DED8D39C2}"/>
              </a:ext>
            </a:extLst>
          </p:cNvPr>
          <p:cNvSpPr txBox="1"/>
          <p:nvPr/>
        </p:nvSpPr>
        <p:spPr>
          <a:xfrm>
            <a:off x="3079009" y="464836"/>
            <a:ext cx="3054788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最多の質問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C2C74340-8970-0C52-E2AC-A4D917DACADE}"/>
              </a:ext>
            </a:extLst>
          </p:cNvPr>
          <p:cNvSpPr txBox="1"/>
          <p:nvPr/>
        </p:nvSpPr>
        <p:spPr>
          <a:xfrm>
            <a:off x="473554" y="4553140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32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選択基準がいくつもある</a:t>
            </a:r>
            <a:endParaRPr kumimoji="0" lang="en-US" altLang="ja-JP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24BEB94E-2CE5-41D9-F41E-8D170EF97C9C}"/>
              </a:ext>
            </a:extLst>
          </p:cNvPr>
          <p:cNvSpPr/>
          <p:nvPr/>
        </p:nvSpPr>
        <p:spPr>
          <a:xfrm>
            <a:off x="3417635" y="3254317"/>
            <a:ext cx="2176738" cy="122528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17262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2AC0F49B-F501-1714-B035-1174B7880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8D5F719F-1D85-9979-9DB8-45A6C4BEDA12}"/>
              </a:ext>
            </a:extLst>
          </p:cNvPr>
          <p:cNvSpPr/>
          <p:nvPr/>
        </p:nvSpPr>
        <p:spPr>
          <a:xfrm>
            <a:off x="23560" y="-5235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DC4BCD01-840C-7D9E-413A-6E12F728EF9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30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EF6420C7-39C1-7B8C-4FED-DADF9AD727D8}"/>
              </a:ext>
            </a:extLst>
          </p:cNvPr>
          <p:cNvSpPr txBox="1"/>
          <p:nvPr/>
        </p:nvSpPr>
        <p:spPr>
          <a:xfrm>
            <a:off x="681908" y="2133929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66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無税にする方法</a:t>
            </a:r>
            <a:endParaRPr kumimoji="0" lang="en-US" altLang="ja-JP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18117544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1634C8AE-7A5F-EE76-5D1A-A81CBF41B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29AC6F92-2BA0-49A7-9AB0-CA9EF60D329C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3DCC8A7F-DA2C-EF7A-B518-24EE5F2C4C2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31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043ABA86-E7F4-124D-0F06-96835897DA11}"/>
              </a:ext>
            </a:extLst>
          </p:cNvPr>
          <p:cNvSpPr txBox="1"/>
          <p:nvPr/>
        </p:nvSpPr>
        <p:spPr>
          <a:xfrm>
            <a:off x="706261" y="721296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日本に住む限り税金は必須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" name="Google Shape;95;p17">
            <a:extLst>
              <a:ext uri="{FF2B5EF4-FFF2-40B4-BE49-F238E27FC236}">
                <a16:creationId xmlns:a16="http://schemas.microsoft.com/office/drawing/2014/main" id="{B6639414-EC85-49F0-125B-7DD0A68E7DC5}"/>
              </a:ext>
            </a:extLst>
          </p:cNvPr>
          <p:cNvSpPr txBox="1"/>
          <p:nvPr/>
        </p:nvSpPr>
        <p:spPr>
          <a:xfrm>
            <a:off x="539550" y="4011665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海外に住めば無税</a:t>
            </a:r>
            <a:endParaRPr kumimoji="0" lang="en-US" altLang="ja-JP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31EC0FDF-C979-D40B-E10E-4319931A927F}"/>
              </a:ext>
            </a:extLst>
          </p:cNvPr>
          <p:cNvSpPr/>
          <p:nvPr/>
        </p:nvSpPr>
        <p:spPr>
          <a:xfrm>
            <a:off x="3838611" y="2668519"/>
            <a:ext cx="1800200" cy="134314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E9CE62D-3A27-F95F-C9B8-D2EFA010B73A}"/>
              </a:ext>
            </a:extLst>
          </p:cNvPr>
          <p:cNvSpPr txBox="1"/>
          <p:nvPr/>
        </p:nvSpPr>
        <p:spPr>
          <a:xfrm>
            <a:off x="3406563" y="5640535"/>
            <a:ext cx="266429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方法の詳細は別途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B32AD54-F7FC-85CE-5E1D-6780A6E2900C}"/>
              </a:ext>
            </a:extLst>
          </p:cNvPr>
          <p:cNvSpPr txBox="1"/>
          <p:nvPr/>
        </p:nvSpPr>
        <p:spPr>
          <a:xfrm>
            <a:off x="2751836" y="6271944"/>
            <a:ext cx="3973749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香港口座開設ツアー企画中</a:t>
            </a:r>
          </a:p>
        </p:txBody>
      </p:sp>
    </p:spTree>
    <p:extLst>
      <p:ext uri="{BB962C8B-B14F-4D97-AF65-F5344CB8AC3E}">
        <p14:creationId xmlns:p14="http://schemas.microsoft.com/office/powerpoint/2010/main" val="18684420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4">
          <a:extLst>
            <a:ext uri="{FF2B5EF4-FFF2-40B4-BE49-F238E27FC236}">
              <a16:creationId xmlns:a16="http://schemas.microsoft.com/office/drawing/2014/main" id="{68D324EA-4C98-BA75-1849-DE21AD4C8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">
            <a:extLst>
              <a:ext uri="{FF2B5EF4-FFF2-40B4-BE49-F238E27FC236}">
                <a16:creationId xmlns:a16="http://schemas.microsoft.com/office/drawing/2014/main" id="{BDA7145E-DDC5-F4A4-39D5-0EE708A34C9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32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メイリオ"/>
              <a:cs typeface="Arial"/>
              <a:sym typeface="Arial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2A1813-90B3-AB9E-81E0-4C48868317DB}"/>
              </a:ext>
            </a:extLst>
          </p:cNvPr>
          <p:cNvSpPr txBox="1"/>
          <p:nvPr/>
        </p:nvSpPr>
        <p:spPr>
          <a:xfrm>
            <a:off x="2402562" y="1954436"/>
            <a:ext cx="4338875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個人的な質問：メール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647D19A-64E2-DCF0-99ED-B386CC5C9FAE}"/>
              </a:ext>
            </a:extLst>
          </p:cNvPr>
          <p:cNvSpPr txBox="1"/>
          <p:nvPr/>
        </p:nvSpPr>
        <p:spPr>
          <a:xfrm>
            <a:off x="3883870" y="899407"/>
            <a:ext cx="1376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質問</a:t>
            </a: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EF911979-634D-3875-1F85-FB2030C6ED86}"/>
              </a:ext>
            </a:extLst>
          </p:cNvPr>
          <p:cNvSpPr/>
          <p:nvPr/>
        </p:nvSpPr>
        <p:spPr>
          <a:xfrm>
            <a:off x="3699797" y="3717032"/>
            <a:ext cx="1744404" cy="1341798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 w="25400" cap="flat" cmpd="sng" algn="ctr">
            <a:solidFill>
              <a:srgbClr val="FE8637">
                <a:shade val="1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メイリオ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90D842-862F-8158-5BE2-539E4F033C1A}"/>
              </a:ext>
            </a:extLst>
          </p:cNvPr>
          <p:cNvSpPr txBox="1"/>
          <p:nvPr/>
        </p:nvSpPr>
        <p:spPr>
          <a:xfrm>
            <a:off x="798193" y="5373818"/>
            <a:ext cx="718970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この放映後いつでもお待ちしています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B80F8D-8926-F635-7193-17968FD978EF}"/>
              </a:ext>
            </a:extLst>
          </p:cNvPr>
          <p:cNvSpPr txBox="1"/>
          <p:nvPr/>
        </p:nvSpPr>
        <p:spPr>
          <a:xfrm>
            <a:off x="1156104" y="2888637"/>
            <a:ext cx="6831791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メイリオ"/>
                <a:cs typeface="+mn-cs"/>
              </a:rPr>
              <a:t>多くの方に共有したい質問：掲示板</a:t>
            </a:r>
          </a:p>
        </p:txBody>
      </p:sp>
    </p:spTree>
    <p:extLst>
      <p:ext uri="{BB962C8B-B14F-4D97-AF65-F5344CB8AC3E}">
        <p14:creationId xmlns:p14="http://schemas.microsoft.com/office/powerpoint/2010/main" val="1490601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631A54C9-E7B3-C038-21E7-3C0519F9E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CAF9792E-ADAA-E5E3-B2FD-5E2B2D82A54E}"/>
              </a:ext>
            </a:extLst>
          </p:cNvPr>
          <p:cNvSpPr/>
          <p:nvPr/>
        </p:nvSpPr>
        <p:spPr>
          <a:xfrm>
            <a:off x="-43675" y="-5308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1B21B204-F370-EC01-EA39-79A2E7FD709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4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68FDF2BD-FF14-D50F-2669-CCEBD6E4F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829729"/>
              </p:ext>
            </p:extLst>
          </p:nvPr>
        </p:nvGraphicFramePr>
        <p:xfrm>
          <a:off x="1907704" y="1844824"/>
          <a:ext cx="5040560" cy="3627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44411">
                  <a:extLst>
                    <a:ext uri="{9D8B030D-6E8A-4147-A177-3AD203B41FA5}">
                      <a16:colId xmlns:a16="http://schemas.microsoft.com/office/drawing/2014/main" val="3283694689"/>
                    </a:ext>
                  </a:extLst>
                </a:gridCol>
                <a:gridCol w="4496149">
                  <a:extLst>
                    <a:ext uri="{9D8B030D-6E8A-4147-A177-3AD203B41FA5}">
                      <a16:colId xmlns:a16="http://schemas.microsoft.com/office/drawing/2014/main" val="38656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項目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49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1" dirty="0">
                          <a:highlight>
                            <a:srgbClr val="FFFF00"/>
                          </a:highlight>
                        </a:rPr>
                        <a:t>資産の大きさ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724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税金を抑える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240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３</a:t>
                      </a:r>
                      <a:endParaRPr kumimoji="1" lang="en-US" altLang="ja-JP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資産税の導入に備える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865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証券会社の破たんリスク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608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管理上のリスク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376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1" dirty="0"/>
                        <a:t>無税にする方法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920582"/>
                  </a:ext>
                </a:extLst>
              </a:tr>
            </a:tbl>
          </a:graphicData>
        </a:graphic>
      </p:graphicFrame>
      <p:sp>
        <p:nvSpPr>
          <p:cNvPr id="8" name="Google Shape;97;p17">
            <a:extLst>
              <a:ext uri="{FF2B5EF4-FFF2-40B4-BE49-F238E27FC236}">
                <a16:creationId xmlns:a16="http://schemas.microsoft.com/office/drawing/2014/main" id="{937CDEE3-50A9-1714-9E90-1F42566F9998}"/>
              </a:ext>
            </a:extLst>
          </p:cNvPr>
          <p:cNvSpPr/>
          <p:nvPr/>
        </p:nvSpPr>
        <p:spPr>
          <a:xfrm>
            <a:off x="2993876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" name="Google Shape;98;p17">
            <a:extLst>
              <a:ext uri="{FF2B5EF4-FFF2-40B4-BE49-F238E27FC236}">
                <a16:creationId xmlns:a16="http://schemas.microsoft.com/office/drawing/2014/main" id="{EF22CEA2-05BB-B1A8-F98B-7461687FB0DA}"/>
              </a:ext>
            </a:extLst>
          </p:cNvPr>
          <p:cNvSpPr txBox="1"/>
          <p:nvPr/>
        </p:nvSpPr>
        <p:spPr>
          <a:xfrm>
            <a:off x="3079009" y="464836"/>
            <a:ext cx="3054788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主な検討事項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186E13-772B-B0AD-CF60-612D6B583E45}"/>
              </a:ext>
            </a:extLst>
          </p:cNvPr>
          <p:cNvSpPr txBox="1"/>
          <p:nvPr/>
        </p:nvSpPr>
        <p:spPr>
          <a:xfrm>
            <a:off x="6588319" y="2348880"/>
            <a:ext cx="1882321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l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最も大きな理由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058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F95012FE-8EC7-69FA-551A-523269A01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05806566-EF4D-7EED-178E-3CE64F8DA71F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gradFill>
            <a:gsLst>
              <a:gs pos="0">
                <a:srgbClr val="FFD140"/>
              </a:gs>
              <a:gs pos="100000">
                <a:srgbClr val="FFB800"/>
              </a:gs>
            </a:gsLst>
            <a:lin ang="8100019" scaled="0"/>
          </a:gra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CCBD7412-909E-09ED-9466-BE3E73C581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5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B7F09A11-94BC-719A-8CFE-CC20F6438FB9}"/>
              </a:ext>
            </a:extLst>
          </p:cNvPr>
          <p:cNvSpPr/>
          <p:nvPr/>
        </p:nvSpPr>
        <p:spPr>
          <a:xfrm>
            <a:off x="3219154" y="403936"/>
            <a:ext cx="2821800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1DDA2086-E94C-19DF-9E73-647ED315BD4B}"/>
              </a:ext>
            </a:extLst>
          </p:cNvPr>
          <p:cNvSpPr txBox="1"/>
          <p:nvPr/>
        </p:nvSpPr>
        <p:spPr>
          <a:xfrm>
            <a:off x="3138664" y="464836"/>
            <a:ext cx="2982780" cy="6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資産の大きさ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Google Shape;95;p17">
            <a:extLst>
              <a:ext uri="{FF2B5EF4-FFF2-40B4-BE49-F238E27FC236}">
                <a16:creationId xmlns:a16="http://schemas.microsoft.com/office/drawing/2014/main" id="{61FB7E30-6C55-3992-9884-1CD6BC29F42D}"/>
              </a:ext>
            </a:extLst>
          </p:cNvPr>
          <p:cNvSpPr txBox="1"/>
          <p:nvPr/>
        </p:nvSpPr>
        <p:spPr>
          <a:xfrm>
            <a:off x="681908" y="2133929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ETF</a:t>
            </a:r>
            <a:r>
              <a:rPr kumimoji="0" lang="ja-JP" altLang="en-US" sz="40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：</a:t>
            </a:r>
            <a:r>
              <a:rPr kumimoji="0" lang="ja-JP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/>
                <a:ea typeface="Meiryo"/>
                <a:cs typeface="Meiryo"/>
                <a:sym typeface="Meiryo"/>
              </a:rPr>
              <a:t>小口投資家向き</a:t>
            </a:r>
            <a:endParaRPr kumimoji="0" lang="en-US" altLang="ja-JP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271915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B036769F-4FAF-FD25-BEA9-130924480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ED46CD32-C7D5-B15F-4241-0D3146F77D96}"/>
              </a:ext>
            </a:extLst>
          </p:cNvPr>
          <p:cNvSpPr/>
          <p:nvPr/>
        </p:nvSpPr>
        <p:spPr>
          <a:xfrm>
            <a:off x="23560" y="-5235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1FDAFBAD-B00B-D9BA-83F3-825BB399D6F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6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Google Shape;95;p17">
            <a:extLst>
              <a:ext uri="{FF2B5EF4-FFF2-40B4-BE49-F238E27FC236}">
                <a16:creationId xmlns:a16="http://schemas.microsoft.com/office/drawing/2014/main" id="{F48FBD64-D0ED-BE20-54A2-7EA8DDEB7124}"/>
              </a:ext>
            </a:extLst>
          </p:cNvPr>
          <p:cNvSpPr txBox="1"/>
          <p:nvPr/>
        </p:nvSpPr>
        <p:spPr>
          <a:xfrm>
            <a:off x="681908" y="2133929"/>
            <a:ext cx="8064900" cy="18989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6600" b="1" kern="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コストの違い</a:t>
            </a:r>
            <a:endParaRPr kumimoji="0" lang="en-US" altLang="ja-JP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"/>
              <a:ea typeface="Meiryo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289355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9FEC44BC-ED78-6FE9-0FCD-D71804A90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276620CF-526D-3341-48F1-5CEA7E5F0309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B6997992-37D5-DC64-D227-CCB2F43F9B3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7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70CAED25-5F33-33F6-8216-D46CE908D3A4}"/>
              </a:ext>
            </a:extLst>
          </p:cNvPr>
          <p:cNvSpPr/>
          <p:nvPr/>
        </p:nvSpPr>
        <p:spPr>
          <a:xfrm>
            <a:off x="2851461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C07C7B55-7759-90D4-4ADD-34BB905FD33E}"/>
              </a:ext>
            </a:extLst>
          </p:cNvPr>
          <p:cNvSpPr txBox="1"/>
          <p:nvPr/>
        </p:nvSpPr>
        <p:spPr>
          <a:xfrm>
            <a:off x="2781389" y="426539"/>
            <a:ext cx="3365199" cy="6384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1540:</a:t>
            </a: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金の果実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872FE0-7770-94D4-B344-0D06E639CB54}"/>
              </a:ext>
            </a:extLst>
          </p:cNvPr>
          <p:cNvSpPr txBox="1"/>
          <p:nvPr/>
        </p:nvSpPr>
        <p:spPr>
          <a:xfrm>
            <a:off x="1763688" y="1700808"/>
            <a:ext cx="5400600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日価格：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14,385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C6D9CC8-E498-2A17-C530-4DFD074D54F1}"/>
              </a:ext>
            </a:extLst>
          </p:cNvPr>
          <p:cNvSpPr txBox="1"/>
          <p:nvPr/>
        </p:nvSpPr>
        <p:spPr>
          <a:xfrm>
            <a:off x="3239852" y="2552222"/>
            <a:ext cx="244827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一口から買える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677F579-B45F-5B3B-329E-790E3DD0BEC6}"/>
              </a:ext>
            </a:extLst>
          </p:cNvPr>
          <p:cNvSpPr txBox="1"/>
          <p:nvPr/>
        </p:nvSpPr>
        <p:spPr>
          <a:xfrm>
            <a:off x="2267744" y="3061186"/>
            <a:ext cx="439248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多くの証券会社は手数料ゼロ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C28FD91-F6ED-E616-87F3-031FC5DDDFE2}"/>
              </a:ext>
            </a:extLst>
          </p:cNvPr>
          <p:cNvSpPr txBox="1"/>
          <p:nvPr/>
        </p:nvSpPr>
        <p:spPr>
          <a:xfrm>
            <a:off x="2230637" y="4795437"/>
            <a:ext cx="4466702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ETF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なら</a:t>
            </a:r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1540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純金投信が良い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93F4B71-7487-CE76-169E-1531265F5E5D}"/>
              </a:ext>
            </a:extLst>
          </p:cNvPr>
          <p:cNvSpPr txBox="1"/>
          <p:nvPr/>
        </p:nvSpPr>
        <p:spPr>
          <a:xfrm>
            <a:off x="1871700" y="5462825"/>
            <a:ext cx="540060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➊地金への変換可能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純金保有が確実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l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❷出来高は国内最大</a:t>
            </a:r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シェア</a:t>
            </a:r>
            <a:r>
              <a:rPr kumimoji="1"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75%)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146C7703-77DE-0640-6818-DF9392BE927E}"/>
              </a:ext>
            </a:extLst>
          </p:cNvPr>
          <p:cNvSpPr/>
          <p:nvPr/>
        </p:nvSpPr>
        <p:spPr>
          <a:xfrm>
            <a:off x="3375619" y="3570151"/>
            <a:ext cx="2176738" cy="118909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224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44BED381-470F-C189-B295-851630DE0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6F237656-467E-9E37-3205-1F73242EE313}"/>
              </a:ext>
            </a:extLst>
          </p:cNvPr>
          <p:cNvSpPr/>
          <p:nvPr/>
        </p:nvSpPr>
        <p:spPr>
          <a:xfrm>
            <a:off x="-17421" y="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613B1E04-76B9-7244-0683-4064EA3DBA4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8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0CCDA453-3407-4D65-9CF7-93E734E4A291}"/>
              </a:ext>
            </a:extLst>
          </p:cNvPr>
          <p:cNvSpPr/>
          <p:nvPr/>
        </p:nvSpPr>
        <p:spPr>
          <a:xfrm>
            <a:off x="2851461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22001936-32A7-EC3D-910C-18B318843344}"/>
              </a:ext>
            </a:extLst>
          </p:cNvPr>
          <p:cNvSpPr txBox="1"/>
          <p:nvPr/>
        </p:nvSpPr>
        <p:spPr>
          <a:xfrm>
            <a:off x="2781389" y="426539"/>
            <a:ext cx="3365199" cy="6384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ja-JP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1540:</a:t>
            </a:r>
            <a:r>
              <a:rPr kumimoji="0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金の果実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0E98EC-11E1-D0D9-A687-6BA40AAD236A}"/>
              </a:ext>
            </a:extLst>
          </p:cNvPr>
          <p:cNvSpPr txBox="1"/>
          <p:nvPr/>
        </p:nvSpPr>
        <p:spPr>
          <a:xfrm>
            <a:off x="2123728" y="1700594"/>
            <a:ext cx="4896544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コスト：信託報酬　年間</a:t>
            </a:r>
            <a:r>
              <a:rPr lang="en-US" altLang="ja-JP" sz="2400" b="1" dirty="0">
                <a:solidFill>
                  <a:srgbClr val="000000"/>
                </a:solidFill>
                <a:highlight>
                  <a:srgbClr val="FFFF00"/>
                </a:highlight>
                <a:latin typeface="メイリオ" panose="020B0604030504040204" pitchFamily="50" charset="-128"/>
                <a:ea typeface="メイリオ" panose="020B0604030504040204" pitchFamily="50" charset="-128"/>
              </a:rPr>
              <a:t>0.44%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34A643A-3A5E-ADCB-5730-BB022FFED88B}"/>
              </a:ext>
            </a:extLst>
          </p:cNvPr>
          <p:cNvSpPr txBox="1"/>
          <p:nvPr/>
        </p:nvSpPr>
        <p:spPr>
          <a:xfrm>
            <a:off x="2889539" y="3429000"/>
            <a:ext cx="342038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年保有すれば</a:t>
            </a:r>
            <a:r>
              <a:rPr lang="en-US" altLang="ja-JP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1.32%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5377FEC-D6F2-3BB4-E90A-75D7A0E63FBA}"/>
              </a:ext>
            </a:extLst>
          </p:cNvPr>
          <p:cNvSpPr txBox="1"/>
          <p:nvPr/>
        </p:nvSpPr>
        <p:spPr>
          <a:xfrm>
            <a:off x="2151457" y="4100814"/>
            <a:ext cx="4896544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少額の地金売買コストと似た金額</a:t>
            </a: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6794789D-AEA9-C250-2072-CA3671E17A3E}"/>
              </a:ext>
            </a:extLst>
          </p:cNvPr>
          <p:cNvSpPr/>
          <p:nvPr/>
        </p:nvSpPr>
        <p:spPr>
          <a:xfrm>
            <a:off x="3483631" y="2209558"/>
            <a:ext cx="2176738" cy="1189096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9B38BC-868D-881F-8692-D0325595FF16}"/>
              </a:ext>
            </a:extLst>
          </p:cNvPr>
          <p:cNvSpPr txBox="1"/>
          <p:nvPr/>
        </p:nvSpPr>
        <p:spPr>
          <a:xfrm>
            <a:off x="2277235" y="5165753"/>
            <a:ext cx="464498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信託報酬は日々少しずつ差し引かれる</a:t>
            </a:r>
          </a:p>
        </p:txBody>
      </p:sp>
    </p:spTree>
    <p:extLst>
      <p:ext uri="{BB962C8B-B14F-4D97-AF65-F5344CB8AC3E}">
        <p14:creationId xmlns:p14="http://schemas.microsoft.com/office/powerpoint/2010/main" val="3376727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0B6CC5C5-A520-32A3-0677-A856C7362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>
            <a:extLst>
              <a:ext uri="{FF2B5EF4-FFF2-40B4-BE49-F238E27FC236}">
                <a16:creationId xmlns:a16="http://schemas.microsoft.com/office/drawing/2014/main" id="{BFD1F31D-C86E-3C37-1B94-B8535004E12F}"/>
              </a:ext>
            </a:extLst>
          </p:cNvPr>
          <p:cNvSpPr/>
          <p:nvPr/>
        </p:nvSpPr>
        <p:spPr>
          <a:xfrm>
            <a:off x="-43675" y="-61150"/>
            <a:ext cx="9234300" cy="6962700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6" name="Google Shape;96;p17">
            <a:extLst>
              <a:ext uri="{FF2B5EF4-FFF2-40B4-BE49-F238E27FC236}">
                <a16:creationId xmlns:a16="http://schemas.microsoft.com/office/drawing/2014/main" id="{5AB82DBE-5BCF-2C4D-4992-8DFA4C4CCA5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62938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ja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9</a:t>
            </a:fld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7" name="Google Shape;97;p17">
            <a:extLst>
              <a:ext uri="{FF2B5EF4-FFF2-40B4-BE49-F238E27FC236}">
                <a16:creationId xmlns:a16="http://schemas.microsoft.com/office/drawing/2014/main" id="{FF859DAA-BF2D-42D5-EFE7-CC640BAD0D5F}"/>
              </a:ext>
            </a:extLst>
          </p:cNvPr>
          <p:cNvSpPr/>
          <p:nvPr/>
        </p:nvSpPr>
        <p:spPr>
          <a:xfrm>
            <a:off x="2851461" y="403936"/>
            <a:ext cx="3225054" cy="760200"/>
          </a:xfrm>
          <a:prstGeom prst="rect">
            <a:avLst/>
          </a:prstGeom>
          <a:solidFill>
            <a:srgbClr val="F56C0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8" name="Google Shape;98;p17">
            <a:extLst>
              <a:ext uri="{FF2B5EF4-FFF2-40B4-BE49-F238E27FC236}">
                <a16:creationId xmlns:a16="http://schemas.microsoft.com/office/drawing/2014/main" id="{17DBCB18-63A0-17AF-4120-E40F7F935C57}"/>
              </a:ext>
            </a:extLst>
          </p:cNvPr>
          <p:cNvSpPr txBox="1"/>
          <p:nvPr/>
        </p:nvSpPr>
        <p:spPr>
          <a:xfrm>
            <a:off x="2781389" y="426539"/>
            <a:ext cx="3365199" cy="6384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2400" b="1" kern="0" dirty="0">
                <a:solidFill>
                  <a:srgbClr val="FFFFFF"/>
                </a:solidFill>
                <a:latin typeface="Arial"/>
                <a:ea typeface="ＭＳ Ｐゴシック" panose="020B0600070205080204" pitchFamily="50" charset="-128"/>
                <a:cs typeface="Arial"/>
                <a:sym typeface="Arial"/>
              </a:rPr>
              <a:t>地金のコスト</a:t>
            </a:r>
            <a:endParaRPr kumimoji="0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9868348-DBBC-B275-BA1A-076E4DE76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173366"/>
              </p:ext>
            </p:extLst>
          </p:nvPr>
        </p:nvGraphicFramePr>
        <p:xfrm>
          <a:off x="3059832" y="1186739"/>
          <a:ext cx="2558838" cy="5541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8370">
                  <a:extLst>
                    <a:ext uri="{9D8B030D-6E8A-4147-A177-3AD203B41FA5}">
                      <a16:colId xmlns:a16="http://schemas.microsoft.com/office/drawing/2014/main" val="4147402442"/>
                    </a:ext>
                  </a:extLst>
                </a:gridCol>
                <a:gridCol w="1520468">
                  <a:extLst>
                    <a:ext uri="{9D8B030D-6E8A-4147-A177-3AD203B41FA5}">
                      <a16:colId xmlns:a16="http://schemas.microsoft.com/office/drawing/2014/main" val="3000092163"/>
                    </a:ext>
                  </a:extLst>
                </a:gridCol>
              </a:tblGrid>
              <a:tr h="46176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400" b="1" u="none" strike="noStrike" dirty="0">
                          <a:effectLst/>
                          <a:latin typeface="+mj-ea"/>
                          <a:ea typeface="+mj-ea"/>
                        </a:rPr>
                        <a:t>グラム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2400" b="1" u="none" strike="noStrike" dirty="0">
                          <a:effectLst/>
                          <a:latin typeface="+mj-ea"/>
                          <a:ea typeface="+mj-ea"/>
                        </a:rPr>
                        <a:t>コスト</a:t>
                      </a:r>
                      <a:endParaRPr lang="ja-JP" alt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04583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1000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1.01%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412081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500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1.01%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645438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300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1.27%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823915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200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1.40%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369297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100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1.78%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761549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50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2.30%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825359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30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2.72%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683639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20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3.09%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299259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10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5.13%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803321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5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7.20%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159273"/>
                  </a:ext>
                </a:extLst>
              </a:tr>
              <a:tr h="46176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1" u="none" strike="noStrike" dirty="0">
                          <a:effectLst/>
                          <a:latin typeface="+mj-ea"/>
                          <a:ea typeface="+mj-ea"/>
                        </a:rPr>
                        <a:t>8.74%</a:t>
                      </a:r>
                      <a:endParaRPr lang="en-US" altLang="ja-JP" sz="24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589312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66F1329-81B9-06E3-555C-218D4667005A}"/>
              </a:ext>
            </a:extLst>
          </p:cNvPr>
          <p:cNvSpPr txBox="1"/>
          <p:nvPr/>
        </p:nvSpPr>
        <p:spPr>
          <a:xfrm>
            <a:off x="5905941" y="1370328"/>
            <a:ext cx="2997412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グラムの地金を買ってから売るまでに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1.01%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のコストがかかる。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グラムならば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2.30%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かかる</a:t>
            </a:r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5B0129D6-0474-B804-B8D2-7144C4FA8230}"/>
              </a:ext>
            </a:extLst>
          </p:cNvPr>
          <p:cNvSpPr/>
          <p:nvPr/>
        </p:nvSpPr>
        <p:spPr>
          <a:xfrm>
            <a:off x="6714982" y="2708920"/>
            <a:ext cx="1440160" cy="1080120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90374F-7AE0-505A-15B4-07927E2C4B55}"/>
              </a:ext>
            </a:extLst>
          </p:cNvPr>
          <p:cNvSpPr txBox="1"/>
          <p:nvPr/>
        </p:nvSpPr>
        <p:spPr>
          <a:xfrm>
            <a:off x="5905941" y="3884088"/>
            <a:ext cx="2997412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５０グラム以上はコスト高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C40AFCE-04EC-7CF6-8750-473D2677C374}"/>
              </a:ext>
            </a:extLst>
          </p:cNvPr>
          <p:cNvSpPr txBox="1"/>
          <p:nvPr/>
        </p:nvSpPr>
        <p:spPr>
          <a:xfrm>
            <a:off x="62420" y="1370328"/>
            <a:ext cx="2421348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コスト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＝売買のスプレッド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＋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手数料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矢印: 下 13">
            <a:extLst>
              <a:ext uri="{FF2B5EF4-FFF2-40B4-BE49-F238E27FC236}">
                <a16:creationId xmlns:a16="http://schemas.microsoft.com/office/drawing/2014/main" id="{EB7A9D9B-ED9B-96C8-9AF5-F186C0EA2246}"/>
              </a:ext>
            </a:extLst>
          </p:cNvPr>
          <p:cNvSpPr/>
          <p:nvPr/>
        </p:nvSpPr>
        <p:spPr>
          <a:xfrm>
            <a:off x="523360" y="2708920"/>
            <a:ext cx="1440160" cy="1080120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94A3FAC-B582-AFDA-55A7-39513F450301}"/>
              </a:ext>
            </a:extLst>
          </p:cNvPr>
          <p:cNvSpPr txBox="1"/>
          <p:nvPr/>
        </p:nvSpPr>
        <p:spPr>
          <a:xfrm>
            <a:off x="0" y="3884088"/>
            <a:ext cx="277256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日本マテリアルが安い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100G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まで手数料無料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グラムまでコスト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1.01%</a:t>
            </a:r>
            <a:r>
              <a:rPr kumimoji="1" lang="ja-JP" altLang="en-US" b="1">
                <a:latin typeface="メイリオ" panose="020B0604030504040204" pitchFamily="50" charset="-128"/>
                <a:ea typeface="メイリオ" panose="020B0604030504040204" pitchFamily="50" charset="-128"/>
              </a:rPr>
              <a:t>程度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D4A19FB-7CDB-1399-577A-6A52A0D39DD7}"/>
              </a:ext>
            </a:extLst>
          </p:cNvPr>
          <p:cNvSpPr txBox="1"/>
          <p:nvPr/>
        </p:nvSpPr>
        <p:spPr>
          <a:xfrm>
            <a:off x="5936356" y="6026128"/>
            <a:ext cx="2536102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徳力本店でのコスト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日現在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8202422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全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全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メイリオ">
      <a:majorFont>
        <a:latin typeface="ＭＳ Ｐゴシック"/>
        <a:ea typeface="メイリオ"/>
        <a:cs typeface=""/>
      </a:majorFont>
      <a:minorFont>
        <a:latin typeface="ＭＳ Ｐゴシック"/>
        <a:ea typeface="メイリオ"/>
        <a:cs typeface="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メイリオ">
      <a:majorFont>
        <a:latin typeface="ＭＳ Ｐゴシック"/>
        <a:ea typeface="メイリオ"/>
        <a:cs typeface=""/>
      </a:majorFont>
      <a:minorFont>
        <a:latin typeface="ＭＳ Ｐゴシック"/>
        <a:ea typeface="メイリオ"/>
        <a:cs typeface="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18530</TotalTime>
  <Words>1049</Words>
  <Application>Microsoft Office PowerPoint</Application>
  <PresentationFormat>画面に合わせる (4:3)</PresentationFormat>
  <Paragraphs>339</Paragraphs>
  <Slides>32</Slides>
  <Notes>26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32</vt:i4>
      </vt:variant>
    </vt:vector>
  </HeadingPairs>
  <TitlesOfParts>
    <vt:vector size="44" baseType="lpstr">
      <vt:lpstr>ＭＳ Ｐゴシック</vt:lpstr>
      <vt:lpstr>メイリオ</vt:lpstr>
      <vt:lpstr>メイリオ</vt:lpstr>
      <vt:lpstr>Arial</vt:lpstr>
      <vt:lpstr>Calibri</vt:lpstr>
      <vt:lpstr>Wingdings</vt:lpstr>
      <vt:lpstr>Wingdings 2</vt:lpstr>
      <vt:lpstr>Simple Light</vt:lpstr>
      <vt:lpstr>1_Simple Light</vt:lpstr>
      <vt:lpstr>4_Simple Light</vt:lpstr>
      <vt:lpstr>2_スパイス</vt:lpstr>
      <vt:lpstr>スパイス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hayashi123</dc:creator>
  <cp:lastModifiedBy>noriyuki hayashi</cp:lastModifiedBy>
  <cp:revision>3725</cp:revision>
  <dcterms:created xsi:type="dcterms:W3CDTF">2015-01-26T02:45:23Z</dcterms:created>
  <dcterms:modified xsi:type="dcterms:W3CDTF">2025-05-29T02:07:24Z</dcterms:modified>
</cp:coreProperties>
</file>