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19" r:id="rId2"/>
    <p:sldMasterId id="2147483750" r:id="rId3"/>
    <p:sldMasterId id="2147483780" r:id="rId4"/>
  </p:sldMasterIdLst>
  <p:notesMasterIdLst>
    <p:notesMasterId r:id="rId23"/>
  </p:notesMasterIdLst>
  <p:handoutMasterIdLst>
    <p:handoutMasterId r:id="rId24"/>
  </p:handoutMasterIdLst>
  <p:sldIdLst>
    <p:sldId id="2501" r:id="rId5"/>
    <p:sldId id="3147" r:id="rId6"/>
    <p:sldId id="3192" r:id="rId7"/>
    <p:sldId id="2882" r:id="rId8"/>
    <p:sldId id="3183" r:id="rId9"/>
    <p:sldId id="3184" r:id="rId10"/>
    <p:sldId id="3153" r:id="rId11"/>
    <p:sldId id="3188" r:id="rId12"/>
    <p:sldId id="3189" r:id="rId13"/>
    <p:sldId id="3186" r:id="rId14"/>
    <p:sldId id="3187" r:id="rId15"/>
    <p:sldId id="3193" r:id="rId16"/>
    <p:sldId id="3185" r:id="rId17"/>
    <p:sldId id="3190" r:id="rId18"/>
    <p:sldId id="3191" r:id="rId19"/>
    <p:sldId id="3194" r:id="rId20"/>
    <p:sldId id="3195" r:id="rId21"/>
    <p:sldId id="3159" r:id="rId2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yu onishi" initials="" lastIdx="19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B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68" autoAdjust="0"/>
    <p:restoredTop sz="95135" autoAdjust="0"/>
  </p:normalViewPr>
  <p:slideViewPr>
    <p:cSldViewPr>
      <p:cViewPr varScale="1">
        <p:scale>
          <a:sx n="67" d="100"/>
          <a:sy n="67" d="100"/>
        </p:scale>
        <p:origin x="16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43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1-22T07:58:36.268" idx="13">
    <p:pos x="6000" y="0"/>
    <p:text>表紙
https://gyazo.com/d69baf58ea9126dfb38c1185cb1fee51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1-23T09:51:28.466" idx="195">
    <p:pos x="6000" y="0"/>
    <p:text>クッション1
（自由ページ）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9A068-2A7C-4681-935C-026CC817618F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1899F-0094-46E2-B90A-4F090A4A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9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DA1F82-3C6C-49BC-B782-CB4BED7B6435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A47F8-2942-42A8-9FC5-16F5CBF31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083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67E74635-825F-4B92-F284-C5421276C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92BF643B-48ED-FF90-ED2C-E9EDB5193E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6F157E0-24C2-8B2F-69E1-BE169DD611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6026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4516DA34-C546-D4D2-D50D-4069EB41F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ABA282AA-5409-2B0B-763B-47A4ACC7DC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22D10787-1185-BFCC-0164-D4E207ABF3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141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2FFAB8A0-03E7-D4DA-F76A-42B8F251A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54AF851E-81F1-2543-2F55-C6D6D819CA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664D36CB-6BFC-5F06-DB77-FD9144126E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8779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626A731E-2FA9-0EC6-247D-6FF837B1A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355A06DE-D833-50F2-1407-8AEA68B02F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892890A2-4D32-8A21-0113-9886AEEF45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4235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F73C0637-D3F0-489D-5101-9250DE87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5B522547-F26E-2152-D24A-A7020AD609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EE540CC8-E15C-E390-E55D-D1FA0A1B9F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0521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6944C4AD-3FD3-2EB0-7BB1-67CDE1E23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455CDAD5-9011-8492-CEC0-37985AB309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70E0C501-156C-E4B6-18E5-70B1D4D59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7830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E1F13415-09E3-FABC-1157-1C09933B4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84B0E46C-3C2F-6B92-7D39-4919CFBC1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65F619CC-021B-DEA5-4E03-98129040A7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3877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>
          <a:extLst>
            <a:ext uri="{FF2B5EF4-FFF2-40B4-BE49-F238E27FC236}">
              <a16:creationId xmlns:a16="http://schemas.microsoft.com/office/drawing/2014/main" id="{2079FD04-24F2-9352-C183-819913E3B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664e896501_0_212:notes">
            <a:extLst>
              <a:ext uri="{FF2B5EF4-FFF2-40B4-BE49-F238E27FC236}">
                <a16:creationId xmlns:a16="http://schemas.microsoft.com/office/drawing/2014/main" id="{EA46E235-7EEE-B35D-AAD1-F73D8B8D5F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664e896501_0_212:notes">
            <a:extLst>
              <a:ext uri="{FF2B5EF4-FFF2-40B4-BE49-F238E27FC236}">
                <a16:creationId xmlns:a16="http://schemas.microsoft.com/office/drawing/2014/main" id="{F60353A2-99A3-386D-2A8C-580A8D4820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23054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052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2400" b="1">
                <a:solidFill>
                  <a:schemeClr val="bg1"/>
                </a:solidFill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 dirty="0"/>
          </a:p>
        </p:txBody>
      </p:sp>
    </p:spTree>
    <p:extLst>
      <p:ext uri="{BB962C8B-B14F-4D97-AF65-F5344CB8AC3E}">
        <p14:creationId xmlns:p14="http://schemas.microsoft.com/office/powerpoint/2010/main" val="97623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426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679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0064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76935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0316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9729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0426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3074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16013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25154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82251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5586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45026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3491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FB61F57-3A1D-4A91-BF30-8CAB76DDE087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518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28A26E-EFA4-48ED-9266-1CFCC5B19183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5774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7489A2A-3911-4446-8C3D-20C9684D37E6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354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2A5BD-008D-44C7-AA99-41829D1664B1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488339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0330-86AC-4C73-837D-1018282F3EF5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747603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6C64F6-CC26-45CF-A5DA-0472B73CE5CC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32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77170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E9591-8EEB-4FE9-8F9D-3C3893D82863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6FB1B75D-46BA-40F2-89B4-0E6E5F44F0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7008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ー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 eaLnBrk="1" latinLnBrk="0" hangingPunct="1"/>
            <a:r>
              <a:rPr lang="ja-JP" altLang="en-US" dirty="0"/>
              <a:t>マスター テキストの書式設定</a:t>
            </a:r>
          </a:p>
          <a:p>
            <a:pPr lvl="1" eaLnBrk="1" latinLnBrk="0" hangingPunct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 eaLnBrk="1" latinLnBrk="0" hangingPunct="1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 eaLnBrk="1" latinLnBrk="0" hangingPunct="1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 eaLnBrk="1" latinLnBrk="0" hangingPunct="1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kumimoji="0" lang="en-US" dirty="0"/>
          </a:p>
        </p:txBody>
      </p:sp>
      <p:sp>
        <p:nvSpPr>
          <p:cNvPr id="21" name="日付プレースホルダー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E146F1E-627C-4335-9E75-E7FF9CC341A2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lvl1pPr>
              <a:defRPr sz="2400"/>
            </a:lvl1pPr>
          </a:lstStyle>
          <a:p>
            <a:fld id="{6FB1B75D-46BA-40F2-89B4-0E6E5F44F0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3" name="フッター プレースホルダー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1187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F03A53-C363-4F8A-A2AE-D171ED22E8A1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4276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F58B-C480-4BEA-86B7-43E178097CC9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0647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83F25-F4BC-4BA2-9105-C1CCA6853904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8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042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7781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269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09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2271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459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67544" y="1917928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283600" y="624144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2400" b="1">
                <a:solidFill>
                  <a:schemeClr val="bg1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 dirty="0"/>
          </a:p>
        </p:txBody>
      </p:sp>
    </p:spTree>
    <p:extLst>
      <p:ext uri="{BB962C8B-B14F-4D97-AF65-F5344CB8AC3E}">
        <p14:creationId xmlns:p14="http://schemas.microsoft.com/office/powerpoint/2010/main" val="40720398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7" r:id="rId8"/>
    <p:sldLayoutId id="2147483718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メイリオ" panose="020B0604030504040204" pitchFamily="50" charset="-128"/>
          <a:ea typeface="メイリオ" panose="020B0604030504040204" pitchFamily="50" charset="-128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メイリオ" panose="020B0604030504040204" pitchFamily="50" charset="-128"/>
          <a:ea typeface="メイリオ" panose="020B0604030504040204" pitchFamily="50" charset="-128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559684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20" r:id="rId1"/>
    <p:sldLayoutId id="2147483724" r:id="rId2"/>
    <p:sldLayoutId id="2147483725" r:id="rId3"/>
    <p:sldLayoutId id="2147483726" r:id="rId4"/>
    <p:sldLayoutId id="2147483727" r:id="rId5"/>
    <p:sldLayoutId id="2147483728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2983267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5501036-F085-4010-9B7A-C39F46A41597}" type="datetime1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FB1B75D-46BA-40F2-89B4-0E6E5F44F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99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Relationship Id="rId4" Type="http://schemas.openxmlformats.org/officeDocument/2006/relationships/comments" Target="../comments/commen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431901EF-DA70-61C5-DF56-AC15764C3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>
            <a:extLst>
              <a:ext uri="{FF2B5EF4-FFF2-40B4-BE49-F238E27FC236}">
                <a16:creationId xmlns:a16="http://schemas.microsoft.com/office/drawing/2014/main" id="{9F93EF77-3D21-C906-216B-292701C16297}"/>
              </a:ext>
            </a:extLst>
          </p:cNvPr>
          <p:cNvSpPr/>
          <p:nvPr/>
        </p:nvSpPr>
        <p:spPr>
          <a:xfrm>
            <a:off x="-80100" y="0"/>
            <a:ext cx="9304200" cy="6963000"/>
          </a:xfrm>
          <a:prstGeom prst="rect">
            <a:avLst/>
          </a:prstGeom>
          <a:gradFill>
            <a:gsLst>
              <a:gs pos="0">
                <a:srgbClr val="FF9339"/>
              </a:gs>
              <a:gs pos="100000">
                <a:srgbClr val="F55A09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A6AA867A-02EB-95E0-876F-5237404F9503}"/>
              </a:ext>
            </a:extLst>
          </p:cNvPr>
          <p:cNvSpPr txBox="1"/>
          <p:nvPr/>
        </p:nvSpPr>
        <p:spPr>
          <a:xfrm>
            <a:off x="539550" y="1842750"/>
            <a:ext cx="8064900" cy="3172500"/>
          </a:xfrm>
          <a:prstGeom prst="rect">
            <a:avLst/>
          </a:prstGeom>
          <a:noFill/>
          <a:ln>
            <a:noFill/>
          </a:ln>
          <a:effectLst>
            <a:outerShdw dist="19050" dir="276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dirty="0">
                <a:solidFill>
                  <a:srgbClr val="FFFFFF"/>
                </a:solidFill>
                <a:highlight>
                  <a:srgbClr val="990000"/>
                </a:highlight>
                <a:latin typeface="Meiryo"/>
                <a:ea typeface="Meiryo"/>
                <a:cs typeface="Meiryo"/>
                <a:sym typeface="Meiryo"/>
              </a:rPr>
              <a:t>未来見える</a:t>
            </a:r>
            <a:r>
              <a:rPr lang="en-US" altLang="ja-JP" sz="2800" b="1">
                <a:solidFill>
                  <a:srgbClr val="FFFFFF"/>
                </a:solidFill>
                <a:highlight>
                  <a:srgbClr val="990000"/>
                </a:highlight>
                <a:latin typeface="Meiryo"/>
                <a:ea typeface="Meiryo"/>
                <a:cs typeface="Meiryo"/>
                <a:sym typeface="Meiryo"/>
              </a:rPr>
              <a:t>TV </a:t>
            </a:r>
            <a:r>
              <a:rPr kumimoji="1" lang="j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990000"/>
                </a:highlight>
                <a:uLnTx/>
                <a:uFillTx/>
                <a:latin typeface="Meiryo"/>
                <a:ea typeface="Meiryo"/>
                <a:cs typeface="Meiryo"/>
                <a:sym typeface="Meiryo"/>
              </a:rPr>
              <a:t> </a:t>
            </a:r>
            <a:r>
              <a:rPr kumimoji="1" lang="j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 </a:t>
            </a:r>
            <a:endParaRPr kumimoji="1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空売り</a:t>
            </a:r>
            <a:r>
              <a:rPr lang="ja-JP" altLang="en-US" sz="5400" b="1" dirty="0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を検証する</a:t>
            </a:r>
            <a:endParaRPr kumimoji="1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林 則行</a:t>
            </a:r>
            <a:endParaRPr kumimoji="1" sz="6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498116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A569977A-A911-2667-82D9-62DB5D38D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DD612C05-B2C5-0124-FD9E-8693439E011C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5" name="Google Shape;95;p17">
            <a:extLst>
              <a:ext uri="{FF2B5EF4-FFF2-40B4-BE49-F238E27FC236}">
                <a16:creationId xmlns:a16="http://schemas.microsoft.com/office/drawing/2014/main" id="{F041CC4A-7536-7C71-C63F-C76F8B556EC3}"/>
              </a:ext>
            </a:extLst>
          </p:cNvPr>
          <p:cNvSpPr txBox="1"/>
          <p:nvPr/>
        </p:nvSpPr>
        <p:spPr>
          <a:xfrm>
            <a:off x="573953" y="128664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日経平均が戻し局面だった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B78EC24F-876D-9A48-2ED8-7138D5B72F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10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778A8E0A-58BD-D83E-DBB2-2E44E38B3A1F}"/>
              </a:ext>
            </a:extLst>
          </p:cNvPr>
          <p:cNvSpPr/>
          <p:nvPr/>
        </p:nvSpPr>
        <p:spPr>
          <a:xfrm>
            <a:off x="2993876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5778CC40-8E21-9EDD-AA34-38937B8381C6}"/>
              </a:ext>
            </a:extLst>
          </p:cNvPr>
          <p:cNvSpPr txBox="1"/>
          <p:nvPr/>
        </p:nvSpPr>
        <p:spPr>
          <a:xfrm>
            <a:off x="3079009" y="464836"/>
            <a:ext cx="3054788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２：見過ごした点は？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55447D85-62E5-F96F-A144-0D7F876A6B11}"/>
              </a:ext>
            </a:extLst>
          </p:cNvPr>
          <p:cNvSpPr/>
          <p:nvPr/>
        </p:nvSpPr>
        <p:spPr>
          <a:xfrm>
            <a:off x="3518034" y="3254317"/>
            <a:ext cx="2176738" cy="122528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B9825F5A-290D-C3B9-7358-688B6EB346A8}"/>
              </a:ext>
            </a:extLst>
          </p:cNvPr>
          <p:cNvSpPr txBox="1"/>
          <p:nvPr/>
        </p:nvSpPr>
        <p:spPr>
          <a:xfrm>
            <a:off x="573953" y="447960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下落相場で途中で戻すことが多い</a:t>
            </a:r>
            <a:endParaRPr kumimoji="0" lang="en-US" altLang="ja-JP" sz="32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676881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EAE507F-76A1-AA2A-17C6-BA8D66D1AB1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mtClean="0"/>
              <a:t>11</a:t>
            </a:fld>
            <a:endParaRPr lang="ja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3BF07BE-45DA-359C-52EE-7EFE7B8EA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8729"/>
            <a:ext cx="9144000" cy="4070214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E016354-D225-1DA5-7886-ECDD2B9F3A8D}"/>
              </a:ext>
            </a:extLst>
          </p:cNvPr>
          <p:cNvCxnSpPr/>
          <p:nvPr/>
        </p:nvCxnSpPr>
        <p:spPr>
          <a:xfrm>
            <a:off x="1187624" y="3282639"/>
            <a:ext cx="2376264" cy="0"/>
          </a:xfrm>
          <a:prstGeom prst="line">
            <a:avLst/>
          </a:prstGeom>
          <a:ln w="762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39B4ABF-CAF4-C3FB-8A2A-83F4D3A7C227}"/>
              </a:ext>
            </a:extLst>
          </p:cNvPr>
          <p:cNvCxnSpPr>
            <a:cxnSpLocks/>
          </p:cNvCxnSpPr>
          <p:nvPr/>
        </p:nvCxnSpPr>
        <p:spPr>
          <a:xfrm>
            <a:off x="1187624" y="5154847"/>
            <a:ext cx="2232248" cy="0"/>
          </a:xfrm>
          <a:prstGeom prst="line">
            <a:avLst/>
          </a:prstGeom>
          <a:ln w="762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3C8960BA-21FD-3A9D-DA54-B2B93D406513}"/>
              </a:ext>
            </a:extLst>
          </p:cNvPr>
          <p:cNvCxnSpPr/>
          <p:nvPr/>
        </p:nvCxnSpPr>
        <p:spPr>
          <a:xfrm>
            <a:off x="1475656" y="3426655"/>
            <a:ext cx="0" cy="1584176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BA96B244-9B65-02ED-E615-52E872668F5D}"/>
              </a:ext>
            </a:extLst>
          </p:cNvPr>
          <p:cNvCxnSpPr>
            <a:cxnSpLocks/>
          </p:cNvCxnSpPr>
          <p:nvPr/>
        </p:nvCxnSpPr>
        <p:spPr>
          <a:xfrm>
            <a:off x="3419872" y="2562559"/>
            <a:ext cx="2880320" cy="0"/>
          </a:xfrm>
          <a:prstGeom prst="line">
            <a:avLst/>
          </a:prstGeom>
          <a:ln w="762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CBDE7A2-F78F-3712-A149-C5E4577373F7}"/>
              </a:ext>
            </a:extLst>
          </p:cNvPr>
          <p:cNvCxnSpPr>
            <a:cxnSpLocks/>
          </p:cNvCxnSpPr>
          <p:nvPr/>
        </p:nvCxnSpPr>
        <p:spPr>
          <a:xfrm>
            <a:off x="3455876" y="4395327"/>
            <a:ext cx="2232248" cy="0"/>
          </a:xfrm>
          <a:prstGeom prst="line">
            <a:avLst/>
          </a:prstGeom>
          <a:ln w="762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D885F61F-D571-EA4E-8B84-737C7098D804}"/>
              </a:ext>
            </a:extLst>
          </p:cNvPr>
          <p:cNvCxnSpPr>
            <a:cxnSpLocks/>
          </p:cNvCxnSpPr>
          <p:nvPr/>
        </p:nvCxnSpPr>
        <p:spPr>
          <a:xfrm>
            <a:off x="3707904" y="2706575"/>
            <a:ext cx="0" cy="1584176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DBEA6785-467C-C699-1FD3-0A7DF044E14D}"/>
              </a:ext>
            </a:extLst>
          </p:cNvPr>
          <p:cNvCxnSpPr>
            <a:cxnSpLocks/>
          </p:cNvCxnSpPr>
          <p:nvPr/>
        </p:nvCxnSpPr>
        <p:spPr>
          <a:xfrm>
            <a:off x="1223628" y="2058503"/>
            <a:ext cx="5580620" cy="0"/>
          </a:xfrm>
          <a:prstGeom prst="line">
            <a:avLst/>
          </a:prstGeom>
          <a:ln w="76200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4862868-67D0-883F-4120-7605FC75B079}"/>
              </a:ext>
            </a:extLst>
          </p:cNvPr>
          <p:cNvSpPr txBox="1"/>
          <p:nvPr/>
        </p:nvSpPr>
        <p:spPr>
          <a:xfrm>
            <a:off x="1453902" y="1573225"/>
            <a:ext cx="5327692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下落相場の中で、ここまで上がることがある</a:t>
            </a:r>
            <a:endParaRPr lang="en-US" altLang="ja-JP" sz="20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4E7A576-D627-8C5E-CEF6-F1D5957952FA}"/>
              </a:ext>
            </a:extLst>
          </p:cNvPr>
          <p:cNvSpPr txBox="1"/>
          <p:nvPr/>
        </p:nvSpPr>
        <p:spPr>
          <a:xfrm>
            <a:off x="251520" y="3983836"/>
            <a:ext cx="1872208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双子波動</a:t>
            </a:r>
            <a:r>
              <a:rPr lang="en-US" altLang="ja-JP" sz="2000" b="1" dirty="0"/>
              <a:t>1</a:t>
            </a:r>
            <a:r>
              <a:rPr lang="ja-JP" altLang="en-US" sz="2000" b="1" dirty="0"/>
              <a:t>段目</a:t>
            </a:r>
            <a:endParaRPr lang="en-US" altLang="ja-JP" sz="2000" b="1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AEAE907-39EE-6AC0-6732-CCA2E7A4B3D1}"/>
              </a:ext>
            </a:extLst>
          </p:cNvPr>
          <p:cNvSpPr txBox="1"/>
          <p:nvPr/>
        </p:nvSpPr>
        <p:spPr>
          <a:xfrm>
            <a:off x="6731986" y="2449245"/>
            <a:ext cx="198022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双子波動２段目</a:t>
            </a:r>
            <a:endParaRPr lang="en-US" altLang="ja-JP" sz="2000" b="1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6C273F1-8507-CF85-0DFB-A8C7A66A2AB6}"/>
              </a:ext>
            </a:extLst>
          </p:cNvPr>
          <p:cNvSpPr txBox="1"/>
          <p:nvPr/>
        </p:nvSpPr>
        <p:spPr>
          <a:xfrm>
            <a:off x="2267744" y="11663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日経平均の予測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C7F6122-0A65-6AE5-D778-D16F9B0145D3}"/>
              </a:ext>
            </a:extLst>
          </p:cNvPr>
          <p:cNvSpPr txBox="1"/>
          <p:nvPr/>
        </p:nvSpPr>
        <p:spPr>
          <a:xfrm>
            <a:off x="906746" y="626970"/>
            <a:ext cx="7330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/>
              <a:t>双子波動とチャートの形から戻しの高さを予測する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52491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23E04-5301-0609-55F0-A92DF677B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C69E360-D253-CF64-98EB-CF1B81865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1B75D-46BA-40F2-89B4-0E6E5F44F049}" type="slidenum">
              <a:rPr kumimoji="1" lang="ja-JP" alt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D4B5979A-F419-5887-F42F-6A89A5618FA4}"/>
              </a:ext>
            </a:extLst>
          </p:cNvPr>
          <p:cNvSpPr txBox="1"/>
          <p:nvPr/>
        </p:nvSpPr>
        <p:spPr>
          <a:xfrm>
            <a:off x="364897" y="1988840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疑問その２</a:t>
            </a:r>
            <a:endParaRPr kumimoji="0" lang="en-US" altLang="ja-JP" sz="7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871883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0E8B1DA-37E7-45F7-2D14-B1B7F1FF83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mtClean="0"/>
              <a:t>13</a:t>
            </a:fld>
            <a:endParaRPr lang="ja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DA06D3B-A7AA-6316-E8E6-F6AFBBFF756C}"/>
              </a:ext>
            </a:extLst>
          </p:cNvPr>
          <p:cNvSpPr txBox="1"/>
          <p:nvPr/>
        </p:nvSpPr>
        <p:spPr>
          <a:xfrm>
            <a:off x="1619672" y="1318806"/>
            <a:ext cx="6186458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逆指値で</a:t>
            </a:r>
            <a:r>
              <a:rPr lang="en-US" altLang="ja-JP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8%</a:t>
            </a:r>
            <a:r>
              <a:rPr lang="ja-JP" altLang="en-US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の損切りを</a:t>
            </a:r>
            <a:r>
              <a:rPr lang="en-US" altLang="ja-JP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¥7,251</a:t>
            </a:r>
            <a:r>
              <a:rPr lang="ja-JP" altLang="en-US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で設定すべきところ、誤って</a:t>
            </a:r>
            <a:r>
              <a:rPr lang="en-US" altLang="ja-JP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¥7,521</a:t>
            </a:r>
            <a:r>
              <a:rPr lang="ja-JP" altLang="en-US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で設定</a:t>
            </a:r>
            <a:endParaRPr lang="ja-JP" altLang="en-US" sz="28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4D0D546-00C3-93E0-A16F-76E6BFA7106A}"/>
              </a:ext>
            </a:extLst>
          </p:cNvPr>
          <p:cNvSpPr txBox="1"/>
          <p:nvPr/>
        </p:nvSpPr>
        <p:spPr>
          <a:xfrm>
            <a:off x="2267744" y="11663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</a:rPr>
              <a:t>損切り注文の間違い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A8BC57-F00F-7161-6D2A-D848A045C8FE}"/>
              </a:ext>
            </a:extLst>
          </p:cNvPr>
          <p:cNvSpPr txBox="1"/>
          <p:nvPr/>
        </p:nvSpPr>
        <p:spPr>
          <a:xfrm>
            <a:off x="1840152" y="3861048"/>
            <a:ext cx="5745499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損切りが執行されず現在</a:t>
            </a:r>
            <a:r>
              <a:rPr lang="en-US" altLang="ja-JP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¥7,272</a:t>
            </a:r>
            <a:r>
              <a:rPr lang="ja-JP" altLang="en-US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に</a:t>
            </a:r>
            <a:endParaRPr lang="ja-JP" altLang="en-US" sz="2800" dirty="0"/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E90B5448-28F3-6AA3-CE17-60F755429C7F}"/>
              </a:ext>
            </a:extLst>
          </p:cNvPr>
          <p:cNvSpPr/>
          <p:nvPr/>
        </p:nvSpPr>
        <p:spPr>
          <a:xfrm>
            <a:off x="3624532" y="2454337"/>
            <a:ext cx="2176738" cy="122528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6982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88EBF16-1971-8066-C98E-C2DDA35074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mtClean="0"/>
              <a:t>14</a:t>
            </a:fld>
            <a:endParaRPr lang="ja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A7768A-6D08-F3F1-65CC-B48BE543DFC1}"/>
              </a:ext>
            </a:extLst>
          </p:cNvPr>
          <p:cNvSpPr txBox="1"/>
          <p:nvPr/>
        </p:nvSpPr>
        <p:spPr>
          <a:xfrm>
            <a:off x="1583668" y="1484784"/>
            <a:ext cx="5976664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下落相場にあるのだから、長期的に見て下がるのであれば様子見を続けたい。</a:t>
            </a:r>
            <a:endParaRPr lang="en-US" altLang="ja-JP" sz="24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>
              <a:buNone/>
            </a:pPr>
            <a:endParaRPr lang="ja-JP" altLang="en-US" sz="2400" b="1" dirty="0">
              <a:effectLst/>
            </a:endParaRPr>
          </a:p>
          <a:p>
            <a:pPr rtl="0">
              <a:buNone/>
            </a:pPr>
            <a:r>
              <a:rPr lang="ja-JP" altLang="en-US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近日中に</a:t>
            </a:r>
            <a:r>
              <a:rPr lang="en-US" altLang="ja-JP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¥7,251</a:t>
            </a:r>
            <a:r>
              <a:rPr lang="ja-JP" altLang="en-US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に下がったとしても損切りをせずに</a:t>
            </a:r>
            <a:r>
              <a:rPr lang="en-US" altLang="ja-JP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¥6,714</a:t>
            </a:r>
            <a:r>
              <a:rPr lang="ja-JP" altLang="en-US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以下になるまで（利益が出るまで）放置したい。</a:t>
            </a:r>
            <a:endParaRPr lang="ja-JP" altLang="en-US" sz="2400" b="1" dirty="0">
              <a:effectLst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C7D77C1-5348-DCF3-6715-CFB186136F02}"/>
              </a:ext>
            </a:extLst>
          </p:cNvPr>
          <p:cNvSpPr txBox="1"/>
          <p:nvPr/>
        </p:nvSpPr>
        <p:spPr>
          <a:xfrm>
            <a:off x="2267744" y="11663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質問者の本音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55E0F85-7A56-6A0D-0C68-03CDF9C0F3F0}"/>
              </a:ext>
            </a:extLst>
          </p:cNvPr>
          <p:cNvSpPr txBox="1"/>
          <p:nvPr/>
        </p:nvSpPr>
        <p:spPr>
          <a:xfrm>
            <a:off x="2847593" y="5111606"/>
            <a:ext cx="3448813" cy="52322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この判断は正しいか</a:t>
            </a:r>
            <a:endParaRPr lang="ja-JP" altLang="en-US" sz="2800" dirty="0"/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F2276CF5-7719-212B-5DEB-E4AC2E694449}"/>
              </a:ext>
            </a:extLst>
          </p:cNvPr>
          <p:cNvSpPr/>
          <p:nvPr/>
        </p:nvSpPr>
        <p:spPr>
          <a:xfrm>
            <a:off x="3483631" y="3793108"/>
            <a:ext cx="2176738" cy="122528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8843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9C37B3-7B92-781E-DE2F-8C23A9B1659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mtClean="0"/>
              <a:t>15</a:t>
            </a:fld>
            <a:endParaRPr lang="ja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B92342E-F91C-D1C7-586A-B41DC54AED99}"/>
              </a:ext>
            </a:extLst>
          </p:cNvPr>
          <p:cNvSpPr txBox="1"/>
          <p:nvPr/>
        </p:nvSpPr>
        <p:spPr>
          <a:xfrm>
            <a:off x="2267744" y="11663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回答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D9C230C-FAB5-6811-B0E4-B250649698CE}"/>
              </a:ext>
            </a:extLst>
          </p:cNvPr>
          <p:cNvSpPr txBox="1"/>
          <p:nvPr/>
        </p:nvSpPr>
        <p:spPr>
          <a:xfrm>
            <a:off x="2555776" y="1052736"/>
            <a:ext cx="3740631" cy="52322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損切りは絶対のルール</a:t>
            </a:r>
            <a:endParaRPr lang="ja-JP" altLang="en-US" sz="28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1A791AB-D898-8AE2-A309-976A1BC6888E}"/>
              </a:ext>
            </a:extLst>
          </p:cNvPr>
          <p:cNvSpPr txBox="1"/>
          <p:nvPr/>
        </p:nvSpPr>
        <p:spPr>
          <a:xfrm>
            <a:off x="1765581" y="2982667"/>
            <a:ext cx="5321021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間違いに気づいた時点で買戻し（損切り）を実行する</a:t>
            </a:r>
            <a:endParaRPr lang="ja-JP" altLang="en-US" sz="2800" dirty="0"/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A555736D-9051-8FE3-A5D4-DA9A9C6510FA}"/>
              </a:ext>
            </a:extLst>
          </p:cNvPr>
          <p:cNvSpPr/>
          <p:nvPr/>
        </p:nvSpPr>
        <p:spPr>
          <a:xfrm>
            <a:off x="3337722" y="1575956"/>
            <a:ext cx="2176738" cy="122528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A0542BA-210C-B844-1978-F8470AAFB525}"/>
              </a:ext>
            </a:extLst>
          </p:cNvPr>
          <p:cNvSpPr txBox="1"/>
          <p:nvPr/>
        </p:nvSpPr>
        <p:spPr>
          <a:xfrm>
            <a:off x="1765581" y="4406518"/>
            <a:ext cx="5321021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損切りは自分にどこか間違いがあることを認める行為。どこまで間違いが大きくなるかわからない。</a:t>
            </a:r>
            <a:endParaRPr lang="en-US" altLang="ja-JP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753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76806-4E1C-6C07-4942-98D1EF433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86C82A5-0002-9680-B142-A7D1D867E70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mtClean="0"/>
              <a:t>16</a:t>
            </a:fld>
            <a:endParaRPr lang="ja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84CA75D-9DEC-8446-81C5-A9AD7EDEA1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99" y="1176023"/>
            <a:ext cx="8611802" cy="4505954"/>
          </a:xfrm>
          <a:prstGeom prst="rect">
            <a:avLst/>
          </a:prstGeom>
        </p:spPr>
      </p:pic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4B4896EB-5697-78BE-3A6E-1D252FAF161B}"/>
              </a:ext>
            </a:extLst>
          </p:cNvPr>
          <p:cNvCxnSpPr>
            <a:cxnSpLocks/>
          </p:cNvCxnSpPr>
          <p:nvPr/>
        </p:nvCxnSpPr>
        <p:spPr>
          <a:xfrm>
            <a:off x="4572000" y="1647302"/>
            <a:ext cx="1153019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31B1DF8-494B-2020-9B32-2E138228117A}"/>
              </a:ext>
            </a:extLst>
          </p:cNvPr>
          <p:cNvSpPr txBox="1"/>
          <p:nvPr/>
        </p:nvSpPr>
        <p:spPr>
          <a:xfrm>
            <a:off x="5180684" y="912792"/>
            <a:ext cx="1950984" cy="40011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+mj-ea"/>
                <a:ea typeface="+mj-ea"/>
              </a:rPr>
              <a:t>最高値</a:t>
            </a:r>
            <a:r>
              <a:rPr lang="en-US" altLang="ja-JP" sz="2000" b="1" dirty="0">
                <a:latin typeface="+mj-ea"/>
                <a:ea typeface="+mj-ea"/>
              </a:rPr>
              <a:t>7369</a:t>
            </a:r>
            <a:r>
              <a:rPr lang="ja-JP" altLang="en-US" sz="2000" b="1" dirty="0">
                <a:latin typeface="+mj-ea"/>
                <a:ea typeface="+mj-ea"/>
              </a:rPr>
              <a:t>円</a:t>
            </a:r>
            <a:endParaRPr lang="en-US" altLang="ja-JP" sz="2000" b="1" dirty="0">
              <a:latin typeface="+mj-ea"/>
              <a:ea typeface="+mj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DF52555-2A62-E378-9DEB-54E5B9943E99}"/>
              </a:ext>
            </a:extLst>
          </p:cNvPr>
          <p:cNvSpPr txBox="1"/>
          <p:nvPr/>
        </p:nvSpPr>
        <p:spPr>
          <a:xfrm>
            <a:off x="2267744" y="11663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</a:rPr>
              <a:t>空売り後の伊藤忠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D8C2FBE-A651-5748-12B6-A4EFFF4DE36A}"/>
              </a:ext>
            </a:extLst>
          </p:cNvPr>
          <p:cNvSpPr txBox="1"/>
          <p:nvPr/>
        </p:nvSpPr>
        <p:spPr>
          <a:xfrm>
            <a:off x="5292080" y="3687125"/>
            <a:ext cx="2734503" cy="10156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5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2</a:t>
            </a:r>
            <a:r>
              <a:rPr lang="ja-JP" altLang="en-US" sz="2000" b="1" dirty="0"/>
              <a:t>日は下がったが、逆方向に大幅上昇するリスクはあった</a:t>
            </a:r>
            <a:endParaRPr lang="en-US" altLang="ja-JP" sz="2000" b="1" dirty="0"/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A8FD4C5-194E-460B-C2C6-B4B1793CAF25}"/>
              </a:ext>
            </a:extLst>
          </p:cNvPr>
          <p:cNvSpPr/>
          <p:nvPr/>
        </p:nvSpPr>
        <p:spPr>
          <a:xfrm rot="10800000">
            <a:off x="6012175" y="2348880"/>
            <a:ext cx="864079" cy="1338244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2C998B1-D974-FC4B-A775-DCED4FA2FA0A}"/>
              </a:ext>
            </a:extLst>
          </p:cNvPr>
          <p:cNvSpPr txBox="1"/>
          <p:nvPr/>
        </p:nvSpPr>
        <p:spPr>
          <a:xfrm>
            <a:off x="1837497" y="1418051"/>
            <a:ext cx="2734503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+mj-ea"/>
                <a:ea typeface="+mj-ea"/>
              </a:rPr>
              <a:t>本来の損切り</a:t>
            </a:r>
            <a:r>
              <a:rPr lang="en-US" altLang="ja-JP" sz="2000" b="1" dirty="0">
                <a:latin typeface="+mj-ea"/>
                <a:ea typeface="+mj-ea"/>
              </a:rPr>
              <a:t>7251</a:t>
            </a:r>
            <a:r>
              <a:rPr lang="ja-JP" altLang="en-US" sz="2000" b="1" dirty="0">
                <a:latin typeface="+mj-ea"/>
                <a:ea typeface="+mj-ea"/>
              </a:rPr>
              <a:t>円</a:t>
            </a:r>
            <a:endParaRPr lang="en-US" altLang="ja-JP" sz="20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13895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0F5D5-A1F2-594A-6761-BE7A3879E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538F308-DE42-D1FD-BAA5-3D166DC021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mtClean="0"/>
              <a:t>17</a:t>
            </a:fld>
            <a:endParaRPr lang="ja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62E2B19-1E19-AF05-DC5E-370C4161678A}"/>
              </a:ext>
            </a:extLst>
          </p:cNvPr>
          <p:cNvSpPr txBox="1"/>
          <p:nvPr/>
        </p:nvSpPr>
        <p:spPr>
          <a:xfrm>
            <a:off x="2267744" y="11663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</a:rPr>
              <a:t>損切りをためらう理由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0135ACD-608B-DD7C-C291-157FC9590064}"/>
              </a:ext>
            </a:extLst>
          </p:cNvPr>
          <p:cNvSpPr txBox="1"/>
          <p:nvPr/>
        </p:nvSpPr>
        <p:spPr>
          <a:xfrm>
            <a:off x="1911490" y="2078512"/>
            <a:ext cx="5321021" cy="13849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損が大きすぎる。損失を実現するのが怖い。なんとか下がらないかと待ってしまう。</a:t>
            </a:r>
            <a:endParaRPr lang="ja-JP" altLang="en-US" sz="28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404FA82-C65E-EFFE-904F-A558092A272D}"/>
              </a:ext>
            </a:extLst>
          </p:cNvPr>
          <p:cNvSpPr txBox="1"/>
          <p:nvPr/>
        </p:nvSpPr>
        <p:spPr>
          <a:xfrm>
            <a:off x="2481850" y="868526"/>
            <a:ext cx="4180301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損は少しでもしたくない</a:t>
            </a:r>
            <a:endParaRPr lang="ja-JP" altLang="en-US" sz="2800" dirty="0"/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7CE80F9A-A6FF-AB82-C88D-4BB8856DA8C0}"/>
              </a:ext>
            </a:extLst>
          </p:cNvPr>
          <p:cNvSpPr/>
          <p:nvPr/>
        </p:nvSpPr>
        <p:spPr>
          <a:xfrm>
            <a:off x="3483631" y="3537630"/>
            <a:ext cx="2176738" cy="122528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A760B7-0BBF-58A5-B462-3C1775D0DD01}"/>
              </a:ext>
            </a:extLst>
          </p:cNvPr>
          <p:cNvSpPr txBox="1"/>
          <p:nvPr/>
        </p:nvSpPr>
        <p:spPr>
          <a:xfrm>
            <a:off x="1052943" y="4762916"/>
            <a:ext cx="7038114" cy="52322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損切りは</a:t>
            </a: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回あたり資産の</a:t>
            </a: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</a:rPr>
              <a:t>1.6%</a:t>
            </a: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未満にする</a:t>
            </a:r>
            <a:endParaRPr lang="ja-JP" altLang="en-US" sz="28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487E5E9-82D1-A017-ABE2-F957CD374B17}"/>
              </a:ext>
            </a:extLst>
          </p:cNvPr>
          <p:cNvSpPr txBox="1"/>
          <p:nvPr/>
        </p:nvSpPr>
        <p:spPr>
          <a:xfrm>
            <a:off x="1837302" y="5286136"/>
            <a:ext cx="54693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資産の２割まで、かつ、８％で損切り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71149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4">
          <a:extLst>
            <a:ext uri="{FF2B5EF4-FFF2-40B4-BE49-F238E27FC236}">
              <a16:creationId xmlns:a16="http://schemas.microsoft.com/office/drawing/2014/main" id="{68D324EA-4C98-BA75-1849-DE21AD4C8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">
            <a:extLst>
              <a:ext uri="{FF2B5EF4-FFF2-40B4-BE49-F238E27FC236}">
                <a16:creationId xmlns:a16="http://schemas.microsoft.com/office/drawing/2014/main" id="{BDA7145E-DDC5-F4A4-39D5-0EE708A34C9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18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メイリオ"/>
              <a:cs typeface="Arial"/>
              <a:sym typeface="Arial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2A1813-90B3-AB9E-81E0-4C48868317DB}"/>
              </a:ext>
            </a:extLst>
          </p:cNvPr>
          <p:cNvSpPr txBox="1"/>
          <p:nvPr/>
        </p:nvSpPr>
        <p:spPr>
          <a:xfrm>
            <a:off x="2402562" y="1954436"/>
            <a:ext cx="4338875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個人的な質問：メール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647D19A-64E2-DCF0-99ED-B386CC5C9FAE}"/>
              </a:ext>
            </a:extLst>
          </p:cNvPr>
          <p:cNvSpPr txBox="1"/>
          <p:nvPr/>
        </p:nvSpPr>
        <p:spPr>
          <a:xfrm>
            <a:off x="3883870" y="899407"/>
            <a:ext cx="1376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質問</a:t>
            </a: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EF911979-634D-3875-1F85-FB2030C6ED86}"/>
              </a:ext>
            </a:extLst>
          </p:cNvPr>
          <p:cNvSpPr/>
          <p:nvPr/>
        </p:nvSpPr>
        <p:spPr>
          <a:xfrm>
            <a:off x="3699797" y="3717032"/>
            <a:ext cx="1744404" cy="1341798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 w="25400" cap="flat" cmpd="sng" algn="ctr">
            <a:solidFill>
              <a:srgbClr val="FE8637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90D842-862F-8158-5BE2-539E4F033C1A}"/>
              </a:ext>
            </a:extLst>
          </p:cNvPr>
          <p:cNvSpPr txBox="1"/>
          <p:nvPr/>
        </p:nvSpPr>
        <p:spPr>
          <a:xfrm>
            <a:off x="798193" y="5373818"/>
            <a:ext cx="718970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この放映後いつでもお待ちしています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B80F8D-8926-F635-7193-17968FD978EF}"/>
              </a:ext>
            </a:extLst>
          </p:cNvPr>
          <p:cNvSpPr txBox="1"/>
          <p:nvPr/>
        </p:nvSpPr>
        <p:spPr>
          <a:xfrm>
            <a:off x="1156104" y="2888637"/>
            <a:ext cx="6831791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多くの方に共有したい質問：掲示板</a:t>
            </a:r>
          </a:p>
        </p:txBody>
      </p:sp>
    </p:spTree>
    <p:extLst>
      <p:ext uri="{BB962C8B-B14F-4D97-AF65-F5344CB8AC3E}">
        <p14:creationId xmlns:p14="http://schemas.microsoft.com/office/powerpoint/2010/main" val="149060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F95012FE-8EC7-69FA-551A-523269A01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05806566-EF4D-7EED-178E-3CE64F8DA71F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CCBD7412-909E-09ED-9466-BE3E73C581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B7F09A11-94BC-719A-8CFE-CC20F6438FB9}"/>
              </a:ext>
            </a:extLst>
          </p:cNvPr>
          <p:cNvSpPr/>
          <p:nvPr/>
        </p:nvSpPr>
        <p:spPr>
          <a:xfrm>
            <a:off x="3219154" y="403936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1DDA2086-E94C-19DF-9E73-647ED315BD4B}"/>
              </a:ext>
            </a:extLst>
          </p:cNvPr>
          <p:cNvSpPr txBox="1"/>
          <p:nvPr/>
        </p:nvSpPr>
        <p:spPr>
          <a:xfrm>
            <a:off x="3245404" y="464836"/>
            <a:ext cx="276930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受講者からの質問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61FB7E30-6C55-3992-9884-1CD6BC29F42D}"/>
              </a:ext>
            </a:extLst>
          </p:cNvPr>
          <p:cNvSpPr txBox="1"/>
          <p:nvPr/>
        </p:nvSpPr>
        <p:spPr>
          <a:xfrm>
            <a:off x="667557" y="4004794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36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6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②損切りは本当に必要か</a:t>
            </a:r>
            <a:endParaRPr kumimoji="0" lang="en-US" altLang="ja-JP" sz="36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D1656A1A-496F-3C2F-9227-3249966165C9}"/>
              </a:ext>
            </a:extLst>
          </p:cNvPr>
          <p:cNvSpPr txBox="1"/>
          <p:nvPr/>
        </p:nvSpPr>
        <p:spPr>
          <a:xfrm>
            <a:off x="681908" y="162922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6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①原則を守ったのに、株価が値上がり</a:t>
            </a:r>
            <a:endParaRPr kumimoji="0" lang="en-US" altLang="ja-JP" sz="36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271915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C28A0-E4AB-73ED-50AB-545ECABC9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F836845-637A-81C2-0E4E-26CA1FB0F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1B75D-46BA-40F2-89B4-0E6E5F44F049}" type="slidenum">
              <a:rPr kumimoji="1" lang="ja-JP" alt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28D91F11-4EFB-239D-AB6B-92EB1D001BB3}"/>
              </a:ext>
            </a:extLst>
          </p:cNvPr>
          <p:cNvSpPr txBox="1"/>
          <p:nvPr/>
        </p:nvSpPr>
        <p:spPr>
          <a:xfrm>
            <a:off x="364897" y="1988840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7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疑問その１</a:t>
            </a:r>
            <a:endParaRPr kumimoji="0" lang="en-US" altLang="ja-JP" sz="72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83178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6014067A-A2CC-DE76-FEE0-9AC7F1B60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D1D281F9-BA84-F270-E043-3A12373DB122}"/>
              </a:ext>
            </a:extLst>
          </p:cNvPr>
          <p:cNvSpPr/>
          <p:nvPr/>
        </p:nvSpPr>
        <p:spPr>
          <a:xfrm>
            <a:off x="12904" y="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5365F535-7E9A-9F46-2FE6-B921FE8A585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4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690CA547-9601-78D8-E663-478FD0561724}"/>
              </a:ext>
            </a:extLst>
          </p:cNvPr>
          <p:cNvSpPr/>
          <p:nvPr/>
        </p:nvSpPr>
        <p:spPr>
          <a:xfrm>
            <a:off x="3256819" y="403936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5B919571-7B03-8409-9869-40B3E3BE4391}"/>
              </a:ext>
            </a:extLst>
          </p:cNvPr>
          <p:cNvSpPr txBox="1"/>
          <p:nvPr/>
        </p:nvSpPr>
        <p:spPr>
          <a:xfrm>
            <a:off x="3176329" y="464836"/>
            <a:ext cx="298278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判断ミスはあったか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2A948E-4201-8FA5-CBC6-A21BD1CB8DAA}"/>
              </a:ext>
            </a:extLst>
          </p:cNvPr>
          <p:cNvSpPr txBox="1"/>
          <p:nvPr/>
        </p:nvSpPr>
        <p:spPr>
          <a:xfrm>
            <a:off x="1463561" y="2271004"/>
            <a:ext cx="640831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ja-JP" altLang="en-US" sz="2800" b="1" i="0" u="none" strike="noStrike" dirty="0">
                <a:effectLst/>
                <a:latin typeface="+mj-ea"/>
                <a:ea typeface="+mj-ea"/>
              </a:rPr>
              <a:t>取引内容：</a:t>
            </a:r>
            <a:r>
              <a:rPr lang="en-US" altLang="ja-JP" sz="2800" b="1" i="0" u="none" strike="noStrike" dirty="0">
                <a:effectLst/>
                <a:latin typeface="+mj-ea"/>
                <a:ea typeface="+mj-ea"/>
              </a:rPr>
              <a:t>4/21 </a:t>
            </a:r>
            <a:r>
              <a:rPr lang="ja-JP" altLang="en-US" sz="2800" b="1" i="0" u="none" strike="noStrike" dirty="0">
                <a:effectLst/>
                <a:latin typeface="+mj-ea"/>
                <a:ea typeface="+mj-ea"/>
              </a:rPr>
              <a:t>伊藤忠 売建 </a:t>
            </a:r>
            <a:r>
              <a:rPr lang="en-US" altLang="ja-JP" sz="2800" b="1" i="0" u="none" strike="noStrike" dirty="0">
                <a:effectLst/>
                <a:latin typeface="+mj-ea"/>
                <a:ea typeface="+mj-ea"/>
              </a:rPr>
              <a:t>¥6,714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7DEAC1F-B0E3-945F-E68E-5B405DD65648}"/>
              </a:ext>
            </a:extLst>
          </p:cNvPr>
          <p:cNvSpPr txBox="1"/>
          <p:nvPr/>
        </p:nvSpPr>
        <p:spPr>
          <a:xfrm>
            <a:off x="1463561" y="4139798"/>
            <a:ext cx="640831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altLang="ja-JP" sz="2800" b="1" i="0" u="none" strike="noStrike" dirty="0">
                <a:effectLst/>
                <a:latin typeface="+mj-ea"/>
                <a:ea typeface="+mj-ea"/>
              </a:rPr>
              <a:t>50</a:t>
            </a:r>
            <a:r>
              <a:rPr lang="ja-JP" altLang="en-US" sz="2800" b="1" i="0" u="none" strike="noStrike" dirty="0">
                <a:effectLst/>
                <a:latin typeface="+mj-ea"/>
                <a:ea typeface="+mj-ea"/>
              </a:rPr>
              <a:t>日移動平均を割った瞬間に空売り</a:t>
            </a:r>
            <a:endParaRPr lang="ja-JP" altLang="en-US" sz="2800" dirty="0">
              <a:latin typeface="+mj-ea"/>
              <a:ea typeface="+mj-ea"/>
            </a:endParaRP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08EC3F2D-99FA-F5A0-203E-781A123C1665}"/>
              </a:ext>
            </a:extLst>
          </p:cNvPr>
          <p:cNvSpPr/>
          <p:nvPr/>
        </p:nvSpPr>
        <p:spPr>
          <a:xfrm>
            <a:off x="3579350" y="2838491"/>
            <a:ext cx="2176738" cy="122528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6364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9B8BA0B-CD8D-AEBC-99DE-A4041D3D7C4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mtClean="0"/>
              <a:t>5</a:t>
            </a:fld>
            <a:endParaRPr lang="ja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F9A80E6-FB49-6581-3B39-81D3213F5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72" y="1223654"/>
            <a:ext cx="8992855" cy="4410691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D2E7BD-8C12-2661-0971-B44839D9EE0F}"/>
              </a:ext>
            </a:extLst>
          </p:cNvPr>
          <p:cNvSpPr txBox="1"/>
          <p:nvPr/>
        </p:nvSpPr>
        <p:spPr>
          <a:xfrm>
            <a:off x="2267744" y="11663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伊藤忠日足</a:t>
            </a:r>
            <a:r>
              <a:rPr kumimoji="1" lang="en-US" altLang="ja-JP" sz="2800" b="1" dirty="0">
                <a:solidFill>
                  <a:schemeClr val="bg1"/>
                </a:solidFill>
              </a:rPr>
              <a:t>(2024/1</a:t>
            </a:r>
            <a:r>
              <a:rPr kumimoji="1" lang="ja-JP" altLang="en-US" sz="2800" b="1" dirty="0">
                <a:solidFill>
                  <a:schemeClr val="bg1"/>
                </a:solidFill>
              </a:rPr>
              <a:t>～</a:t>
            </a:r>
            <a:r>
              <a:rPr kumimoji="1" lang="en-US" altLang="ja-JP" sz="2800" b="1" dirty="0">
                <a:solidFill>
                  <a:schemeClr val="bg1"/>
                </a:solidFill>
              </a:rPr>
              <a:t>)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2D3AABD4-86DF-252D-FAD6-947350304299}"/>
              </a:ext>
            </a:extLst>
          </p:cNvPr>
          <p:cNvSpPr/>
          <p:nvPr/>
        </p:nvSpPr>
        <p:spPr>
          <a:xfrm>
            <a:off x="3059832" y="908720"/>
            <a:ext cx="1080120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D4200F40-8908-81BA-8459-0E5FE4FE8DA5}"/>
              </a:ext>
            </a:extLst>
          </p:cNvPr>
          <p:cNvCxnSpPr/>
          <p:nvPr/>
        </p:nvCxnSpPr>
        <p:spPr>
          <a:xfrm flipV="1">
            <a:off x="2949550" y="2339297"/>
            <a:ext cx="576064" cy="217940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8680913-D3DE-7FB5-00A4-78B6EB4A38D9}"/>
              </a:ext>
            </a:extLst>
          </p:cNvPr>
          <p:cNvSpPr txBox="1"/>
          <p:nvPr/>
        </p:nvSpPr>
        <p:spPr>
          <a:xfrm>
            <a:off x="1778248" y="4299191"/>
            <a:ext cx="2563167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最高値は日経平均と同時期につけた</a:t>
            </a:r>
            <a:endParaRPr lang="en-US" altLang="ja-JP" sz="2000" b="1" dirty="0"/>
          </a:p>
          <a:p>
            <a:r>
              <a:rPr kumimoji="1" lang="ja-JP" altLang="en-US" sz="2000" b="1" dirty="0"/>
              <a:t>⇒リスク中くらい</a:t>
            </a:r>
            <a:endParaRPr kumimoji="1" lang="en-US" altLang="ja-JP" sz="2000" b="1" dirty="0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2EBD7473-D293-7423-4F5E-881F3BDDF5DA}"/>
              </a:ext>
            </a:extLst>
          </p:cNvPr>
          <p:cNvSpPr/>
          <p:nvPr/>
        </p:nvSpPr>
        <p:spPr>
          <a:xfrm>
            <a:off x="4223692" y="1043153"/>
            <a:ext cx="2563166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C65F073-A71E-E43E-84BF-E6E1D94914D7}"/>
              </a:ext>
            </a:extLst>
          </p:cNvPr>
          <p:cNvSpPr txBox="1"/>
          <p:nvPr/>
        </p:nvSpPr>
        <p:spPr>
          <a:xfrm>
            <a:off x="4141753" y="3307514"/>
            <a:ext cx="2734503" cy="10156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横ばい圏を形成</a:t>
            </a:r>
            <a:endParaRPr lang="en-US" altLang="ja-JP" sz="2000" b="1" dirty="0"/>
          </a:p>
          <a:p>
            <a:r>
              <a:rPr lang="ja-JP" altLang="en-US" sz="2000" b="1" dirty="0"/>
              <a:t>⇒これ以上上がらないことが確定</a:t>
            </a:r>
            <a:endParaRPr lang="en-US" altLang="ja-JP" sz="2000" b="1" dirty="0"/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051291A5-F8E8-25F7-A9D0-8352BE88C06E}"/>
              </a:ext>
            </a:extLst>
          </p:cNvPr>
          <p:cNvCxnSpPr>
            <a:cxnSpLocks/>
            <a:stCxn id="10" idx="0"/>
          </p:cNvCxnSpPr>
          <p:nvPr/>
        </p:nvCxnSpPr>
        <p:spPr>
          <a:xfrm flipV="1">
            <a:off x="5509005" y="2339297"/>
            <a:ext cx="3712" cy="96821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楕円 13">
            <a:extLst>
              <a:ext uri="{FF2B5EF4-FFF2-40B4-BE49-F238E27FC236}">
                <a16:creationId xmlns:a16="http://schemas.microsoft.com/office/drawing/2014/main" id="{9C77C826-9E62-B916-FE78-9F470131BD97}"/>
              </a:ext>
            </a:extLst>
          </p:cNvPr>
          <p:cNvSpPr/>
          <p:nvPr/>
        </p:nvSpPr>
        <p:spPr>
          <a:xfrm flipH="1">
            <a:off x="7914064" y="2420888"/>
            <a:ext cx="161819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0B835CB2-9472-ACD3-E98F-2115F2B537CB}"/>
              </a:ext>
            </a:extLst>
          </p:cNvPr>
          <p:cNvCxnSpPr>
            <a:cxnSpLocks/>
          </p:cNvCxnSpPr>
          <p:nvPr/>
        </p:nvCxnSpPr>
        <p:spPr>
          <a:xfrm>
            <a:off x="7929953" y="1102110"/>
            <a:ext cx="0" cy="127496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FE9BEC4-27F9-212C-5977-8A1303776846}"/>
              </a:ext>
            </a:extLst>
          </p:cNvPr>
          <p:cNvSpPr txBox="1"/>
          <p:nvPr/>
        </p:nvSpPr>
        <p:spPr>
          <a:xfrm>
            <a:off x="6788318" y="702000"/>
            <a:ext cx="2029761" cy="40011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空売りポイント</a:t>
            </a:r>
            <a:endParaRPr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3266251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AA567A4-CAFB-357B-45B4-00D66B3D4C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 smtClean="0"/>
              <a:t>6</a:t>
            </a:fld>
            <a:endParaRPr lang="ja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9AAA726-0097-2E51-284E-2070AC231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99" y="1176023"/>
            <a:ext cx="8611802" cy="4505954"/>
          </a:xfrm>
          <a:prstGeom prst="rect">
            <a:avLst/>
          </a:prstGeom>
        </p:spPr>
      </p:pic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CBFC7F58-8841-17F4-C005-36068D78F801}"/>
              </a:ext>
            </a:extLst>
          </p:cNvPr>
          <p:cNvCxnSpPr>
            <a:cxnSpLocks/>
          </p:cNvCxnSpPr>
          <p:nvPr/>
        </p:nvCxnSpPr>
        <p:spPr>
          <a:xfrm>
            <a:off x="4932040" y="1183489"/>
            <a:ext cx="0" cy="157625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4F60CF4-D470-53FF-3DCB-C3DDB4F33831}"/>
              </a:ext>
            </a:extLst>
          </p:cNvPr>
          <p:cNvSpPr txBox="1"/>
          <p:nvPr/>
        </p:nvSpPr>
        <p:spPr>
          <a:xfrm>
            <a:off x="3956548" y="670168"/>
            <a:ext cx="1950984" cy="70788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空売り注文が成立した日</a:t>
            </a:r>
            <a:endParaRPr lang="en-US" altLang="ja-JP" sz="20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D1398F9-6394-C784-D6E9-F05D24037CE1}"/>
              </a:ext>
            </a:extLst>
          </p:cNvPr>
          <p:cNvSpPr txBox="1"/>
          <p:nvPr/>
        </p:nvSpPr>
        <p:spPr>
          <a:xfrm>
            <a:off x="2267744" y="11663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</a:rPr>
              <a:t>伊藤忠</a:t>
            </a:r>
            <a:r>
              <a:rPr lang="en-US" altLang="ja-JP" sz="2800" b="1" dirty="0">
                <a:solidFill>
                  <a:schemeClr val="bg1"/>
                </a:solidFill>
              </a:rPr>
              <a:t>(2025/3</a:t>
            </a:r>
            <a:r>
              <a:rPr lang="ja-JP" altLang="en-US" sz="2800" b="1" dirty="0">
                <a:solidFill>
                  <a:schemeClr val="bg1"/>
                </a:solidFill>
              </a:rPr>
              <a:t>～</a:t>
            </a:r>
            <a:r>
              <a:rPr lang="en-US" altLang="ja-JP" sz="2800" b="1" dirty="0">
                <a:solidFill>
                  <a:schemeClr val="bg1"/>
                </a:solidFill>
              </a:rPr>
              <a:t>)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A709657F-0519-9D16-3578-2E35C9A5A34B}"/>
              </a:ext>
            </a:extLst>
          </p:cNvPr>
          <p:cNvCxnSpPr>
            <a:cxnSpLocks/>
          </p:cNvCxnSpPr>
          <p:nvPr/>
        </p:nvCxnSpPr>
        <p:spPr>
          <a:xfrm>
            <a:off x="4987280" y="3068960"/>
            <a:ext cx="1168896" cy="1944216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3326FA0-6D90-8053-D2D8-0FF1C322AF2E}"/>
              </a:ext>
            </a:extLst>
          </p:cNvPr>
          <p:cNvSpPr txBox="1"/>
          <p:nvPr/>
        </p:nvSpPr>
        <p:spPr>
          <a:xfrm>
            <a:off x="5292080" y="3687125"/>
            <a:ext cx="2734503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その後株価が点線のように動くことを期待</a:t>
            </a:r>
            <a:endParaRPr lang="en-US" altLang="ja-JP" sz="2000" b="1" dirty="0"/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70FE6ED1-2DD2-ABE7-F146-BA8CC33E12A7}"/>
              </a:ext>
            </a:extLst>
          </p:cNvPr>
          <p:cNvSpPr/>
          <p:nvPr/>
        </p:nvSpPr>
        <p:spPr>
          <a:xfrm rot="10800000">
            <a:off x="6660231" y="2704188"/>
            <a:ext cx="864079" cy="940836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A8FFCE0-75A7-E8AC-C73C-50EB08173807}"/>
              </a:ext>
            </a:extLst>
          </p:cNvPr>
          <p:cNvSpPr txBox="1"/>
          <p:nvPr/>
        </p:nvSpPr>
        <p:spPr>
          <a:xfrm>
            <a:off x="5725019" y="2304078"/>
            <a:ext cx="2734503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実際は上がっていった</a:t>
            </a:r>
            <a:endParaRPr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1246149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9FEC44BC-ED78-6FE9-0FCD-D71804A90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276620CF-526D-3341-48F1-5CEA7E5F0309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5" name="Google Shape;95;p17">
            <a:extLst>
              <a:ext uri="{FF2B5EF4-FFF2-40B4-BE49-F238E27FC236}">
                <a16:creationId xmlns:a16="http://schemas.microsoft.com/office/drawing/2014/main" id="{7451A2BE-03AF-8E2F-D42A-777C13ABFD3C}"/>
              </a:ext>
            </a:extLst>
          </p:cNvPr>
          <p:cNvSpPr txBox="1"/>
          <p:nvPr/>
        </p:nvSpPr>
        <p:spPr>
          <a:xfrm>
            <a:off x="573953" y="128664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原則通りだった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B6997992-37D5-DC64-D227-CCB2F43F9B3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7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70CAED25-5F33-33F6-8216-D46CE908D3A4}"/>
              </a:ext>
            </a:extLst>
          </p:cNvPr>
          <p:cNvSpPr/>
          <p:nvPr/>
        </p:nvSpPr>
        <p:spPr>
          <a:xfrm>
            <a:off x="2993876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C07C7B55-7759-90D4-4ADD-34BB905FD33E}"/>
              </a:ext>
            </a:extLst>
          </p:cNvPr>
          <p:cNvSpPr txBox="1"/>
          <p:nvPr/>
        </p:nvSpPr>
        <p:spPr>
          <a:xfrm>
            <a:off x="3079009" y="464836"/>
            <a:ext cx="3054788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判断ミスはあったか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8851B056-7E2A-92B0-0598-7D27FCD3947B}"/>
              </a:ext>
            </a:extLst>
          </p:cNvPr>
          <p:cNvSpPr/>
          <p:nvPr/>
        </p:nvSpPr>
        <p:spPr>
          <a:xfrm>
            <a:off x="3518034" y="3254317"/>
            <a:ext cx="2176738" cy="122528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0335A585-FFBD-4292-532C-5A37095B8DF4}"/>
              </a:ext>
            </a:extLst>
          </p:cNvPr>
          <p:cNvSpPr txBox="1"/>
          <p:nvPr/>
        </p:nvSpPr>
        <p:spPr>
          <a:xfrm>
            <a:off x="573953" y="447960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上がった場合は８％で損切り</a:t>
            </a:r>
            <a:endParaRPr kumimoji="0" lang="en-US" altLang="ja-JP" sz="32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最大でも資産の</a:t>
            </a:r>
            <a:r>
              <a:rPr kumimoji="0" lang="en-US" altLang="ja-JP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1.6%</a:t>
            </a: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の損失に抑えられる</a:t>
            </a:r>
            <a:endParaRPr kumimoji="0" lang="en-US" altLang="ja-JP" sz="32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4109444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28E08394-D8D0-E4BC-504A-73F59FA45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8FBCF34D-EF25-E964-8C3B-37DE70437B05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5" name="Google Shape;95;p17">
            <a:extLst>
              <a:ext uri="{FF2B5EF4-FFF2-40B4-BE49-F238E27FC236}">
                <a16:creationId xmlns:a16="http://schemas.microsoft.com/office/drawing/2014/main" id="{9FDD9F99-8B1B-6EFF-5CC1-D2905E13353E}"/>
              </a:ext>
            </a:extLst>
          </p:cNvPr>
          <p:cNvSpPr txBox="1"/>
          <p:nvPr/>
        </p:nvSpPr>
        <p:spPr>
          <a:xfrm>
            <a:off x="573953" y="128664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下から上に突き上げてきた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33809F2C-DCE4-34AF-D05D-B2029D38BF7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8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111D7E00-60B2-D553-8708-EEC6B919C864}"/>
              </a:ext>
            </a:extLst>
          </p:cNvPr>
          <p:cNvSpPr/>
          <p:nvPr/>
        </p:nvSpPr>
        <p:spPr>
          <a:xfrm>
            <a:off x="2993876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61FA914C-8D71-B8AB-2537-B16464441F77}"/>
              </a:ext>
            </a:extLst>
          </p:cNvPr>
          <p:cNvSpPr txBox="1"/>
          <p:nvPr/>
        </p:nvSpPr>
        <p:spPr>
          <a:xfrm>
            <a:off x="3079009" y="464836"/>
            <a:ext cx="3054788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１</a:t>
            </a: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：見過ごした点は？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0176DA8D-51B9-CA8E-8459-7EAC6DCB0EF8}"/>
              </a:ext>
            </a:extLst>
          </p:cNvPr>
          <p:cNvSpPr/>
          <p:nvPr/>
        </p:nvSpPr>
        <p:spPr>
          <a:xfrm>
            <a:off x="3518034" y="3254317"/>
            <a:ext cx="2176738" cy="122528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4D623451-E738-5648-CAC5-548724BAD28D}"/>
              </a:ext>
            </a:extLst>
          </p:cNvPr>
          <p:cNvSpPr txBox="1"/>
          <p:nvPr/>
        </p:nvSpPr>
        <p:spPr>
          <a:xfrm>
            <a:off x="573953" y="447960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そのまま上昇することもある</a:t>
            </a: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613784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D7E1AFB0-46EB-2B77-F878-CE77241D9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2C7C0180-FA74-4290-CB98-ABD1E930D0EF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DB08FC78-8A48-0042-CFF3-167F4EF1B55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9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F542F852-7A93-A95D-6836-9FED0E7B8E24}"/>
              </a:ext>
            </a:extLst>
          </p:cNvPr>
          <p:cNvSpPr/>
          <p:nvPr/>
        </p:nvSpPr>
        <p:spPr>
          <a:xfrm>
            <a:off x="2993876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AE43769A-21CC-18E1-4860-6FFDFEEC0CC5}"/>
              </a:ext>
            </a:extLst>
          </p:cNvPr>
          <p:cNvSpPr txBox="1"/>
          <p:nvPr/>
        </p:nvSpPr>
        <p:spPr>
          <a:xfrm>
            <a:off x="2923803" y="450037"/>
            <a:ext cx="3365199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突き上げチャートに注意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フリーフォーム: 図形 1">
            <a:extLst>
              <a:ext uri="{FF2B5EF4-FFF2-40B4-BE49-F238E27FC236}">
                <a16:creationId xmlns:a16="http://schemas.microsoft.com/office/drawing/2014/main" id="{FBF9D391-C185-1B82-987E-E91B966823A1}"/>
              </a:ext>
            </a:extLst>
          </p:cNvPr>
          <p:cNvSpPr/>
          <p:nvPr/>
        </p:nvSpPr>
        <p:spPr>
          <a:xfrm>
            <a:off x="1243013" y="2057400"/>
            <a:ext cx="6300787" cy="1671638"/>
          </a:xfrm>
          <a:custGeom>
            <a:avLst/>
            <a:gdLst>
              <a:gd name="connsiteX0" fmla="*/ 0 w 6300787"/>
              <a:gd name="connsiteY0" fmla="*/ 0 h 1671638"/>
              <a:gd name="connsiteX1" fmla="*/ 1571625 w 6300787"/>
              <a:gd name="connsiteY1" fmla="*/ 928688 h 1671638"/>
              <a:gd name="connsiteX2" fmla="*/ 6300787 w 6300787"/>
              <a:gd name="connsiteY2" fmla="*/ 1671638 h 167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00787" h="1671638">
                <a:moveTo>
                  <a:pt x="0" y="0"/>
                </a:moveTo>
                <a:cubicBezTo>
                  <a:pt x="260747" y="325041"/>
                  <a:pt x="521494" y="650082"/>
                  <a:pt x="1571625" y="928688"/>
                </a:cubicBezTo>
                <a:cubicBezTo>
                  <a:pt x="2621756" y="1207294"/>
                  <a:pt x="4461271" y="1439466"/>
                  <a:pt x="6300787" y="1671638"/>
                </a:cubicBezTo>
              </a:path>
            </a:pathLst>
          </a:cu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81F84473-86D7-D8F8-6C91-75F176EF7F13}"/>
              </a:ext>
            </a:extLst>
          </p:cNvPr>
          <p:cNvSpPr/>
          <p:nvPr/>
        </p:nvSpPr>
        <p:spPr>
          <a:xfrm>
            <a:off x="1500188" y="2432182"/>
            <a:ext cx="2000250" cy="2897056"/>
          </a:xfrm>
          <a:custGeom>
            <a:avLst/>
            <a:gdLst>
              <a:gd name="connsiteX0" fmla="*/ 0 w 2000250"/>
              <a:gd name="connsiteY0" fmla="*/ 2897056 h 2897056"/>
              <a:gd name="connsiteX1" fmla="*/ 1657350 w 2000250"/>
              <a:gd name="connsiteY1" fmla="*/ 39556 h 2897056"/>
              <a:gd name="connsiteX2" fmla="*/ 1985962 w 2000250"/>
              <a:gd name="connsiteY2" fmla="*/ 1153981 h 2897056"/>
              <a:gd name="connsiteX3" fmla="*/ 1985962 w 2000250"/>
              <a:gd name="connsiteY3" fmla="*/ 1153981 h 2897056"/>
              <a:gd name="connsiteX4" fmla="*/ 2000250 w 2000250"/>
              <a:gd name="connsiteY4" fmla="*/ 1196843 h 2897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0250" h="2897056">
                <a:moveTo>
                  <a:pt x="0" y="2897056"/>
                </a:moveTo>
                <a:cubicBezTo>
                  <a:pt x="663178" y="1613562"/>
                  <a:pt x="1326356" y="330068"/>
                  <a:pt x="1657350" y="39556"/>
                </a:cubicBezTo>
                <a:cubicBezTo>
                  <a:pt x="1988344" y="-250956"/>
                  <a:pt x="1985962" y="1153981"/>
                  <a:pt x="1985962" y="1153981"/>
                </a:cubicBezTo>
                <a:lnTo>
                  <a:pt x="1985962" y="1153981"/>
                </a:lnTo>
                <a:lnTo>
                  <a:pt x="2000250" y="1196843"/>
                </a:ln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B4728097-897B-56E1-5B4B-BABFA1B7DDA8}"/>
              </a:ext>
            </a:extLst>
          </p:cNvPr>
          <p:cNvSpPr/>
          <p:nvPr/>
        </p:nvSpPr>
        <p:spPr>
          <a:xfrm>
            <a:off x="3514725" y="3786188"/>
            <a:ext cx="585788" cy="2214562"/>
          </a:xfrm>
          <a:custGeom>
            <a:avLst/>
            <a:gdLst>
              <a:gd name="connsiteX0" fmla="*/ 0 w 585788"/>
              <a:gd name="connsiteY0" fmla="*/ 0 h 2214562"/>
              <a:gd name="connsiteX1" fmla="*/ 142875 w 585788"/>
              <a:gd name="connsiteY1" fmla="*/ 914400 h 2214562"/>
              <a:gd name="connsiteX2" fmla="*/ 585788 w 585788"/>
              <a:gd name="connsiteY2" fmla="*/ 2214562 h 2214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5788" h="2214562">
                <a:moveTo>
                  <a:pt x="0" y="0"/>
                </a:moveTo>
                <a:cubicBezTo>
                  <a:pt x="22622" y="272653"/>
                  <a:pt x="45244" y="545306"/>
                  <a:pt x="142875" y="914400"/>
                </a:cubicBezTo>
                <a:cubicBezTo>
                  <a:pt x="240506" y="1283494"/>
                  <a:pt x="413147" y="1749028"/>
                  <a:pt x="585788" y="2214562"/>
                </a:cubicBezTo>
              </a:path>
            </a:pathLst>
          </a:custGeom>
          <a:ln w="76200">
            <a:prstDash val="sysDot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68FA47A3-259C-ABF1-A7D7-2B8FBAC60F82}"/>
              </a:ext>
            </a:extLst>
          </p:cNvPr>
          <p:cNvSpPr/>
          <p:nvPr/>
        </p:nvSpPr>
        <p:spPr>
          <a:xfrm>
            <a:off x="3568936" y="1371600"/>
            <a:ext cx="1560277" cy="2785030"/>
          </a:xfrm>
          <a:custGeom>
            <a:avLst/>
            <a:gdLst>
              <a:gd name="connsiteX0" fmla="*/ 2939 w 1560277"/>
              <a:gd name="connsiteY0" fmla="*/ 2314575 h 2785030"/>
              <a:gd name="connsiteX1" fmla="*/ 245827 w 1560277"/>
              <a:gd name="connsiteY1" fmla="*/ 2614613 h 2785030"/>
              <a:gd name="connsiteX2" fmla="*/ 1560277 w 1560277"/>
              <a:gd name="connsiteY2" fmla="*/ 0 h 2785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0277" h="2785030">
                <a:moveTo>
                  <a:pt x="2939" y="2314575"/>
                </a:moveTo>
                <a:cubicBezTo>
                  <a:pt x="-5395" y="2657475"/>
                  <a:pt x="-13729" y="3000376"/>
                  <a:pt x="245827" y="2614613"/>
                </a:cubicBezTo>
                <a:cubicBezTo>
                  <a:pt x="505383" y="2228850"/>
                  <a:pt x="1032830" y="1114425"/>
                  <a:pt x="1560277" y="0"/>
                </a:cubicBezTo>
              </a:path>
            </a:pathLst>
          </a:custGeom>
          <a:ln w="76200">
            <a:prstDash val="sysDot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78D5AF16-B68A-A75F-BC4C-EC5C9B71C0FB}"/>
              </a:ext>
            </a:extLst>
          </p:cNvPr>
          <p:cNvSpPr/>
          <p:nvPr/>
        </p:nvSpPr>
        <p:spPr>
          <a:xfrm>
            <a:off x="1105512" y="5372100"/>
            <a:ext cx="394676" cy="763244"/>
          </a:xfrm>
          <a:custGeom>
            <a:avLst/>
            <a:gdLst>
              <a:gd name="connsiteX0" fmla="*/ 0 w 394676"/>
              <a:gd name="connsiteY0" fmla="*/ 763244 h 763244"/>
              <a:gd name="connsiteX1" fmla="*/ 371475 w 394676"/>
              <a:gd name="connsiteY1" fmla="*/ 48869 h 763244"/>
              <a:gd name="connsiteX2" fmla="*/ 357187 w 394676"/>
              <a:gd name="connsiteY2" fmla="*/ 63157 h 763244"/>
              <a:gd name="connsiteX3" fmla="*/ 371475 w 394676"/>
              <a:gd name="connsiteY3" fmla="*/ 63157 h 763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4676" h="763244">
                <a:moveTo>
                  <a:pt x="0" y="763244"/>
                </a:moveTo>
                <a:lnTo>
                  <a:pt x="371475" y="48869"/>
                </a:lnTo>
                <a:cubicBezTo>
                  <a:pt x="431006" y="-67812"/>
                  <a:pt x="357187" y="60776"/>
                  <a:pt x="357187" y="63157"/>
                </a:cubicBezTo>
                <a:cubicBezTo>
                  <a:pt x="357187" y="65538"/>
                  <a:pt x="364331" y="64347"/>
                  <a:pt x="371475" y="63157"/>
                </a:cubicBezTo>
              </a:path>
            </a:pathLst>
          </a:custGeom>
          <a:ln w="762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B27A84B-48ED-B369-86B7-15957185AEB9}"/>
              </a:ext>
            </a:extLst>
          </p:cNvPr>
          <p:cNvSpPr txBox="1"/>
          <p:nvPr/>
        </p:nvSpPr>
        <p:spPr>
          <a:xfrm>
            <a:off x="539552" y="6100121"/>
            <a:ext cx="2539457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株価は上昇トレンドにあった</a:t>
            </a:r>
            <a:endParaRPr lang="en-US" altLang="ja-JP" sz="2000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E425A7C-DA3E-9826-B0F1-45155150BCC0}"/>
              </a:ext>
            </a:extLst>
          </p:cNvPr>
          <p:cNvSpPr txBox="1"/>
          <p:nvPr/>
        </p:nvSpPr>
        <p:spPr>
          <a:xfrm>
            <a:off x="4682897" y="1734728"/>
            <a:ext cx="2772239" cy="70788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１日程度、</a:t>
            </a:r>
            <a:r>
              <a:rPr lang="en-US" altLang="ja-JP" sz="2000" b="1" dirty="0"/>
              <a:t>50</a:t>
            </a:r>
            <a:r>
              <a:rPr lang="ja-JP" altLang="en-US" sz="2000" b="1" dirty="0"/>
              <a:t>日線を割り込んでも再び上昇へ</a:t>
            </a:r>
            <a:endParaRPr lang="en-US" altLang="ja-JP" sz="2000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3D4F6AC-324C-3372-11D7-790E6F6DAF8D}"/>
              </a:ext>
            </a:extLst>
          </p:cNvPr>
          <p:cNvSpPr txBox="1"/>
          <p:nvPr/>
        </p:nvSpPr>
        <p:spPr>
          <a:xfrm>
            <a:off x="3622326" y="4631050"/>
            <a:ext cx="2608014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直ぐに下がっていく場合も少なくない</a:t>
            </a:r>
            <a:endParaRPr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2043247669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全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全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18558</TotalTime>
  <Words>501</Words>
  <Application>Microsoft Office PowerPoint</Application>
  <PresentationFormat>画面に合わせる (4:3)</PresentationFormat>
  <Paragraphs>91</Paragraphs>
  <Slides>18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18</vt:i4>
      </vt:variant>
    </vt:vector>
  </HeadingPairs>
  <TitlesOfParts>
    <vt:vector size="29" baseType="lpstr">
      <vt:lpstr>ＭＳ Ｐゴシック</vt:lpstr>
      <vt:lpstr>メイリオ</vt:lpstr>
      <vt:lpstr>メイリオ</vt:lpstr>
      <vt:lpstr>Arial</vt:lpstr>
      <vt:lpstr>Calibri</vt:lpstr>
      <vt:lpstr>Wingdings</vt:lpstr>
      <vt:lpstr>Wingdings 2</vt:lpstr>
      <vt:lpstr>Simple Light</vt:lpstr>
      <vt:lpstr>1_Simple Light</vt:lpstr>
      <vt:lpstr>4_Simple Light</vt:lpstr>
      <vt:lpstr>スパイス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hayashi123</dc:creator>
  <cp:lastModifiedBy>noriyuki hayashi</cp:lastModifiedBy>
  <cp:revision>3701</cp:revision>
  <dcterms:created xsi:type="dcterms:W3CDTF">2015-01-26T02:45:23Z</dcterms:created>
  <dcterms:modified xsi:type="dcterms:W3CDTF">2025-05-07T03:34:55Z</dcterms:modified>
</cp:coreProperties>
</file>